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6.xml" ContentType="application/vnd.openxmlformats-officedocument.presentationml.slide+xml"/>
  <Override PartName="/ppt/tags/tag3422.xml" ContentType="application/vnd.openxmlformats-officedocument.presentationml.tags+xml"/>
  <Override PartName="/ppt/slides/slide9.xml" ContentType="application/vnd.openxmlformats-officedocument.presentationml.slide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423.xml" ContentType="application/vnd.openxmlformats-officedocument.presentationml.tags+xml"/>
  <Override PartName="/ppt/slides/slide10.xml" ContentType="application/vnd.openxmlformats-officedocument.presentationml.slide+xml"/>
  <Override PartName="/ppt/tags/tag7024.xml" ContentType="application/vnd.openxmlformats-officedocument.presentationml.tags+xml"/>
  <Override PartName="/ppt/slides/slide11.xml" ContentType="application/vnd.openxmlformats-officedocument.presentationml.slide+xml"/>
  <Override PartName="/ppt/tags/tag6925.xml" ContentType="application/vnd.openxmlformats-officedocument.presentationml.tags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20526.xml" ContentType="application/vnd.openxmlformats-officedocument.presentationml.tags+xml"/>
  <Override PartName="/ppt/slides/slide14.xml" ContentType="application/vnd.openxmlformats-officedocument.presentationml.slide+xml"/>
  <Override PartName="/ppt/tags/tag21427.xml" ContentType="application/vnd.openxmlformats-officedocument.presentationml.tags+xml"/>
  <Override PartName="/ppt/slides/slide15.xml" ContentType="application/vnd.openxmlformats-officedocument.presentationml.slide+xml"/>
  <Override PartName="/ppt/tags/tag7828.xml" ContentType="application/vnd.openxmlformats-officedocument.presentationml.tags+xml"/>
  <Override PartName="/ppt/slides/slide16.xml" ContentType="application/vnd.openxmlformats-officedocument.presentationml.slide+xml"/>
  <Override PartName="/ppt/tags/tag39429.xml" ContentType="application/vnd.openxmlformats-officedocument.presentationml.tags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12210.xml" ContentType="application/vnd.openxmlformats-officedocument.presentationml.tags+xml"/>
  <Override PartName="/ppt/slides/slide19.xml" ContentType="application/vnd.openxmlformats-officedocument.presentationml.slide+xml"/>
  <Override PartName="/ppt/tags/tag6211.xml" ContentType="application/vnd.openxmlformats-officedocument.presentationml.tags+xml"/>
  <Override PartName="/ppt/slides/slide20.xml" ContentType="application/vnd.openxmlformats-officedocument.presentationml.slide+xml"/>
  <Override PartName="/ppt/tags/tag75212.xml" ContentType="application/vnd.openxmlformats-officedocument.presentationml.tags+xml"/>
  <Override PartName="/ppt/slides/slide21.xml" ContentType="application/vnd.openxmlformats-officedocument.presentationml.slide+xml"/>
  <Override PartName="/ppt/tags/tag51213.xml" ContentType="application/vnd.openxmlformats-officedocument.presentationml.tags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45214.xml" ContentType="application/vnd.openxmlformats-officedocument.presentationml.tags+xml"/>
  <Override PartName="/ppt/slides/slide24.xml" ContentType="application/vnd.openxmlformats-officedocument.presentationml.slide+xml"/>
  <Override PartName="/ppt/tags/tag4215.xml" ContentType="application/vnd.openxmlformats-officedocument.presentationml.tags+xml"/>
  <Override PartName="/ppt/slides/slide25.xml" ContentType="application/vnd.openxmlformats-officedocument.presentationml.slide+xml"/>
  <Override PartName="/ppt/tags/tag17216.xml" ContentType="application/vnd.openxmlformats-officedocument.presentationml.tags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tags/tag48217.xml" ContentType="application/vnd.openxmlformats-officedocument.presentationml.tags+xml"/>
  <Override PartName="/ppt/slides/slide28.xml" ContentType="application/vnd.openxmlformats-officedocument.presentationml.slide+xml"/>
  <Override PartName="/ppt/tags/tag41218.xml" ContentType="application/vnd.openxmlformats-officedocument.presentationml.tags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tags/tag8219.xml" ContentType="application/vnd.openxmlformats-officedocument.presentationml.tags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tags/tag48220.xml" ContentType="application/vnd.openxmlformats-officedocument.presentationml.tags+xml"/>
  <Override PartName="/ppt/slides/slide34.xml" ContentType="application/vnd.openxmlformats-officedocument.presentationml.slide+xml"/>
  <Override PartName="/ppt/tags/tag130221.xml" ContentType="application/vnd.openxmlformats-officedocument.presentationml.tags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tags/tag107222.xml" ContentType="application/vnd.openxmlformats-officedocument.presentationml.tags+xml"/>
  <Override PartName="/ppt/tags/tag111323.xml" ContentType="application/vnd.openxmlformats-officedocument.presentationml.tags+xml"/>
  <Override PartName="/ppt/tags/tag106424.xml" ContentType="application/vnd.openxmlformats-officedocument.presentationml.tags+xml"/>
  <Override PartName="/ppt/tags/tag105525.xml" ContentType="application/vnd.openxmlformats-officedocument.presentationml.tags+xml"/>
  <Override PartName="/ppt/tags/tag110626.xml" ContentType="application/vnd.openxmlformats-officedocument.presentationml.tags+xml"/>
  <Override PartName="/ppt/tags/tag109727.xml" ContentType="application/vnd.openxmlformats-officedocument.presentationml.tags+xml"/>
  <Override PartName="/ppt/tags/tag108828.xml" ContentType="application/vnd.openxmlformats-officedocument.presentationml.tags+xml"/>
  <Override PartName="/ppt/slides/slide37.xml" ContentType="application/vnd.openxmlformats-officedocument.presentationml.slide+xml"/>
  <Override PartName="/ppt/tags/tag188229.xml" ContentType="application/vnd.openxmlformats-officedocument.presentationml.tags+xml"/>
  <Override PartName="/ppt/tags/tag187330.xml" ContentType="application/vnd.openxmlformats-officedocument.presentationml.tags+xml"/>
  <Override PartName="/ppt/tags/tag186431.xml" ContentType="application/vnd.openxmlformats-officedocument.presentationml.tags+xml"/>
  <Override PartName="/ppt/tags/tag190532.xml" ContentType="application/vnd.openxmlformats-officedocument.presentationml.tags+xml"/>
  <Override PartName="/ppt/tags/tag189633.xml" ContentType="application/vnd.openxmlformats-officedocument.presentationml.tags+xml"/>
  <Override PartName="/ppt/slides/slide38.xml" ContentType="application/vnd.openxmlformats-officedocument.presentationml.slide+xml"/>
  <Override PartName="/ppt/tags/tag28234.xml" ContentType="application/vnd.openxmlformats-officedocument.presentationml.tags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tags/tag344235.xml" ContentType="application/vnd.openxmlformats-officedocument.presentationml.tags+xml"/>
  <Override PartName="/ppt/slides/slide41.xml" ContentType="application/vnd.openxmlformats-officedocument.presentationml.slide+xml"/>
  <Override PartName="/ppt/tags/tag31236.xml" ContentType="application/vnd.openxmlformats-officedocument.presentationml.tags+xml"/>
  <Override PartName="/ppt/slides/slide42.xml" ContentType="application/vnd.openxmlformats-officedocument.presentationml.slide+xml"/>
  <Override PartName="/ppt/tags/tag48237.xml" ContentType="application/vnd.openxmlformats-officedocument.presentationml.tags+xml"/>
  <Override PartName="/ppt/slides/slide43.xml" ContentType="application/vnd.openxmlformats-officedocument.presentationml.slide+xml"/>
  <Override PartName="/ppt/tags/tag95238.xml" ContentType="application/vnd.openxmlformats-officedocument.presentationml.tags+xml"/>
  <Override PartName="/ppt/slides/slide44.xml" ContentType="application/vnd.openxmlformats-officedocument.presentationml.slide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openxmlformats.org/officeDocument/2006/relationships/custom-properties" Target="/docProps/custom.xml" Id="Rce33a0811c724305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422ea619e1424254"/>
    <p:sldId id="257" r:id="R8dc08dd70563439b"/>
    <p:sldId id="258" r:id="R1cb47acf61764a73"/>
    <p:sldId id="259" r:id="R420967816e2c43be"/>
    <p:sldId id="260" r:id="R9d0375eb11d7445f"/>
    <p:sldId id="261" r:id="R764e64076403440a"/>
    <p:sldId id="262" r:id="Rb77c603a076b4a5e"/>
    <p:sldId id="263" r:id="R98df579df47f43f4"/>
    <p:sldId id="264" r:id="R25fc1cd414684d36"/>
    <p:sldId id="265" r:id="R0f16f6155eb3433e"/>
    <p:sldId id="266" r:id="Rfc133fb4fc044cb1"/>
    <p:sldId id="267" r:id="R6391d17c26004216"/>
    <p:sldId id="268" r:id="R5b69907fa9644301"/>
    <p:sldId id="269" r:id="R84affcca44e745da"/>
    <p:sldId id="270" r:id="Rd285581bf5af4743"/>
    <p:sldId id="271" r:id="R1af2bd8d5d904aee"/>
    <p:sldId id="272" r:id="R06f508497f6346b1"/>
    <p:sldId id="273" r:id="Rc81c8e6d8e844ed5"/>
    <p:sldId id="274" r:id="R5db2b3b72c404606"/>
    <p:sldId id="275" r:id="Rc22c9ae9a43446d6"/>
    <p:sldId id="276" r:id="Raab3e597e34d4a3a"/>
    <p:sldId id="277" r:id="R4a45ccce280f4f4a"/>
    <p:sldId id="278" r:id="Rad37ff0981484cea"/>
    <p:sldId id="279" r:id="R6985ff3a82cf4859"/>
    <p:sldId id="280" r:id="R5d374a122630431e"/>
    <p:sldId id="281" r:id="Rafb73d7be1d549a6"/>
    <p:sldId id="282" r:id="R65e9a25b698e4d02"/>
    <p:sldId id="283" r:id="Rf4cc047145b64c96"/>
    <p:sldId id="284" r:id="Re9caee3895e743d1"/>
    <p:sldId id="285" r:id="Re6497b7bb1584a83"/>
    <p:sldId id="286" r:id="Ra84e4e5f44cb49c0"/>
    <p:sldId id="287" r:id="R9d0def2d162241c5"/>
    <p:sldId id="288" r:id="R9637c6920f844912"/>
    <p:sldId id="289" r:id="Rd81c415bac1f4640"/>
    <p:sldId id="290" r:id="Ree5f6515a10f406b"/>
    <p:sldId id="291" r:id="R84eaacb3c9a44470"/>
    <p:sldId id="292" r:id="R2fbac0da34714374"/>
    <p:sldId id="293" r:id="R610f3e8e3b5241fc"/>
    <p:sldId id="294" r:id="R053f26cc7cbb4ce1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19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52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712" autoAdjust="0"/>
  </p:normalViewPr>
  <p:slideViewPr>
    <p:cSldViewPr snapToGrid="0" showGuides="1">
      <p:cViewPr varScale="1">
        <p:scale>
          <a:sx n="60" d="100"/>
          <a:sy n="60" d="100"/>
        </p:scale>
        <p:origin x="144" y="78"/>
      </p:cViewPr>
      <p:guideLst>
        <p:guide pos="416"/>
        <p:guide pos="7219"/>
        <p:guide orient="horz" pos="640"/>
        <p:guide orient="horz" pos="712"/>
        <p:guide orient="horz" pos="3952"/>
        <p:guide orient="horz" pos="3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2106" y="96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tags" Target="tags/tag1.xml" Id="rId21" /><Relationship Type="http://schemas.openxmlformats.org/officeDocument/2006/relationships/tableStyles" Target="tableStyles.xml" Id="rId25" /><Relationship Type="http://schemas.openxmlformats.org/officeDocument/2006/relationships/handoutMaster" Target="handoutMasters/handoutMaster1.xml" Id="rId20" /><Relationship Type="http://schemas.openxmlformats.org/officeDocument/2006/relationships/slideMaster" Target="slideMasters/slideMaster1.xml" Id="rId1" /><Relationship Type="http://schemas.openxmlformats.org/officeDocument/2006/relationships/theme" Target="theme/theme1.xml" Id="rId24" /><Relationship Type="http://schemas.openxmlformats.org/officeDocument/2006/relationships/viewProps" Target="viewProps.xml" Id="rId23" /><Relationship Type="http://schemas.openxmlformats.org/officeDocument/2006/relationships/presProps" Target="presProps.xml" Id="rId22" /><Relationship Type="http://schemas.openxmlformats.org/officeDocument/2006/relationships/slide" Target="/ppt/slides/slide6.xml" Id="R422ea619e1424254" /><Relationship Type="http://schemas.openxmlformats.org/officeDocument/2006/relationships/slide" Target="/ppt/slides/slide7.xml" Id="R8dc08dd70563439b" /><Relationship Type="http://schemas.openxmlformats.org/officeDocument/2006/relationships/slide" Target="/ppt/slides/slide8.xml" Id="R1cb47acf61764a73" /><Relationship Type="http://schemas.openxmlformats.org/officeDocument/2006/relationships/slide" Target="/ppt/slides/slide9.xml" Id="R420967816e2c43be" /><Relationship Type="http://schemas.openxmlformats.org/officeDocument/2006/relationships/slide" Target="/ppt/slides/slide10.xml" Id="R9d0375eb11d7445f" /><Relationship Type="http://schemas.openxmlformats.org/officeDocument/2006/relationships/slide" Target="/ppt/slides/slide11.xml" Id="R764e64076403440a" /><Relationship Type="http://schemas.openxmlformats.org/officeDocument/2006/relationships/slide" Target="/ppt/slides/slide12.xml" Id="Rb77c603a076b4a5e" /><Relationship Type="http://schemas.openxmlformats.org/officeDocument/2006/relationships/slide" Target="/ppt/slides/slide13.xml" Id="R98df579df47f43f4" /><Relationship Type="http://schemas.openxmlformats.org/officeDocument/2006/relationships/slide" Target="/ppt/slides/slide14.xml" Id="R25fc1cd414684d36" /><Relationship Type="http://schemas.openxmlformats.org/officeDocument/2006/relationships/slide" Target="/ppt/slides/slide15.xml" Id="R0f16f6155eb3433e" /><Relationship Type="http://schemas.openxmlformats.org/officeDocument/2006/relationships/slide" Target="/ppt/slides/slide16.xml" Id="Rfc133fb4fc044cb1" /><Relationship Type="http://schemas.openxmlformats.org/officeDocument/2006/relationships/slide" Target="/ppt/slides/slide17.xml" Id="R6391d17c26004216" /><Relationship Type="http://schemas.openxmlformats.org/officeDocument/2006/relationships/slide" Target="/ppt/slides/slide18.xml" Id="R5b69907fa9644301" /><Relationship Type="http://schemas.openxmlformats.org/officeDocument/2006/relationships/slide" Target="/ppt/slides/slide19.xml" Id="R84affcca44e745da" /><Relationship Type="http://schemas.openxmlformats.org/officeDocument/2006/relationships/slide" Target="/ppt/slides/slide20.xml" Id="Rd285581bf5af4743" /><Relationship Type="http://schemas.openxmlformats.org/officeDocument/2006/relationships/slide" Target="/ppt/slides/slide21.xml" Id="R1af2bd8d5d904aee" /><Relationship Type="http://schemas.openxmlformats.org/officeDocument/2006/relationships/slide" Target="/ppt/slides/slide22.xml" Id="R06f508497f6346b1" /><Relationship Type="http://schemas.openxmlformats.org/officeDocument/2006/relationships/slide" Target="/ppt/slides/slide23.xml" Id="Rc81c8e6d8e844ed5" /><Relationship Type="http://schemas.openxmlformats.org/officeDocument/2006/relationships/slide" Target="/ppt/slides/slide24.xml" Id="R5db2b3b72c404606" /><Relationship Type="http://schemas.openxmlformats.org/officeDocument/2006/relationships/slide" Target="/ppt/slides/slide25.xml" Id="Rc22c9ae9a43446d6" /><Relationship Type="http://schemas.openxmlformats.org/officeDocument/2006/relationships/slide" Target="/ppt/slides/slide26.xml" Id="Raab3e597e34d4a3a" /><Relationship Type="http://schemas.openxmlformats.org/officeDocument/2006/relationships/slide" Target="/ppt/slides/slide27.xml" Id="R4a45ccce280f4f4a" /><Relationship Type="http://schemas.openxmlformats.org/officeDocument/2006/relationships/slide" Target="/ppt/slides/slide28.xml" Id="Rad37ff0981484cea" /><Relationship Type="http://schemas.openxmlformats.org/officeDocument/2006/relationships/slide" Target="/ppt/slides/slide29.xml" Id="R6985ff3a82cf4859" /><Relationship Type="http://schemas.openxmlformats.org/officeDocument/2006/relationships/slide" Target="/ppt/slides/slide30.xml" Id="R5d374a122630431e" /><Relationship Type="http://schemas.openxmlformats.org/officeDocument/2006/relationships/slide" Target="/ppt/slides/slide31.xml" Id="Rafb73d7be1d549a6" /><Relationship Type="http://schemas.openxmlformats.org/officeDocument/2006/relationships/slide" Target="/ppt/slides/slide32.xml" Id="R65e9a25b698e4d02" /><Relationship Type="http://schemas.openxmlformats.org/officeDocument/2006/relationships/slide" Target="/ppt/slides/slide33.xml" Id="Rf4cc047145b64c96" /><Relationship Type="http://schemas.openxmlformats.org/officeDocument/2006/relationships/slide" Target="/ppt/slides/slide34.xml" Id="Re9caee3895e743d1" /><Relationship Type="http://schemas.openxmlformats.org/officeDocument/2006/relationships/slide" Target="/ppt/slides/slide35.xml" Id="Re6497b7bb1584a83" /><Relationship Type="http://schemas.openxmlformats.org/officeDocument/2006/relationships/slide" Target="/ppt/slides/slide36.xml" Id="Ra84e4e5f44cb49c0" /><Relationship Type="http://schemas.openxmlformats.org/officeDocument/2006/relationships/slide" Target="/ppt/slides/slide37.xml" Id="R9d0def2d162241c5" /><Relationship Type="http://schemas.openxmlformats.org/officeDocument/2006/relationships/slide" Target="/ppt/slides/slide38.xml" Id="R9637c6920f844912" /><Relationship Type="http://schemas.openxmlformats.org/officeDocument/2006/relationships/slide" Target="/ppt/slides/slide39.xml" Id="Rd81c415bac1f4640" /><Relationship Type="http://schemas.openxmlformats.org/officeDocument/2006/relationships/slide" Target="/ppt/slides/slide40.xml" Id="Ree5f6515a10f406b" /><Relationship Type="http://schemas.openxmlformats.org/officeDocument/2006/relationships/slide" Target="/ppt/slides/slide41.xml" Id="R84eaacb3c9a44470" /><Relationship Type="http://schemas.openxmlformats.org/officeDocument/2006/relationships/slide" Target="/ppt/slides/slide42.xml" Id="R2fbac0da34714374" /><Relationship Type="http://schemas.openxmlformats.org/officeDocument/2006/relationships/slide" Target="/ppt/slides/slide43.xml" Id="R610f3e8e3b5241fc" /><Relationship Type="http://schemas.openxmlformats.org/officeDocument/2006/relationships/slide" Target="/ppt/slides/slide44.xml" Id="R053f26cc7cbb4ce1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CFBFE8-F8FF-5FD9-D532-341A4B32D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B5159A-E8BF-6A0A-36D2-FEB93ED97E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DD936-3368-423D-A4E3-CADEA0340FDA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3A2A73-BB0F-5529-D7CB-B65C2AB704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DCD4BC-AD7B-2A52-E645-1A2360E81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0108F-0959-4A7D-A999-946A49536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40513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microsoft.com/office/2007/relationships/hdphoto" Target="../media/hdphoto5.wdp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microsoft.com/office/2007/relationships/hdphoto" Target="../media/hdphoto2.wdp"/><Relationship Id="rId15" Type="http://schemas.openxmlformats.org/officeDocument/2006/relationships/image" Target="../media/image3.png"/><Relationship Id="rId10" Type="http://schemas.microsoft.com/office/2007/relationships/hdphoto" Target="../media/hdphoto6.wdp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microsoft.com/office/2007/relationships/hdphoto" Target="../media/hdphoto3.wdp"/></Relationships>
</file>

<file path=ppt/slideLayouts/slideLayout1.xml><?xml version="1.0" encoding="utf-8"?>
<p:sldLayout xmlns:a14="http://schemas.microsoft.com/office/drawing/2010/main"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bg>
      <p:bgPr>
        <a:solidFill>
          <a:schemeClr val="accent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/>
          <p:cNvGrpSpPr/>
          <p:nvPr/>
        </p:nvGrpSpPr>
        <p:grpSpPr>
          <a:xfrm>
            <a:off x="-330132" y="-231744"/>
            <a:ext cx="12522132" cy="8177210"/>
            <a:chOff x="-330132" y="-231744"/>
            <a:chExt cx="12522132" cy="8177210"/>
          </a:xfrm>
        </p:grpSpPr>
        <p:pic>
          <p:nvPicPr>
            <p:cNvPr id="17" name=""/>
            <p:cNvPicPr>
              <a:picLocks noChangeAspect="1"/>
            </p:cNvPicPr>
            <p:nvPr/>
          </p:nvPicPr>
          <p:blipFill>
            <a:blip r:embed="rId2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768"/>
                      </a14:imgEffect>
                      <a14:imgEffect>
                        <a14:saturation sat="13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5" b="58379"/>
            <a:stretch>
              <a:fillRect/>
            </a:stretch>
          </p:blipFill>
          <p:spPr>
            <a:xfrm>
              <a:off x="-1" y="4941277"/>
              <a:ext cx="4063369" cy="1916723"/>
            </a:xfrm>
            <a:custGeom>
              <a:avLst/>
              <a:gdLst>
                <a:gd name="connsiteX0" fmla="*/ 0 w 3082694"/>
                <a:gd name="connsiteY0" fmla="*/ 0 h 1454131"/>
                <a:gd name="connsiteX1" fmla="*/ 3082694 w 3082694"/>
                <a:gd name="connsiteY1" fmla="*/ 0 h 1454131"/>
                <a:gd name="connsiteX2" fmla="*/ 3082694 w 3082694"/>
                <a:gd name="connsiteY2" fmla="*/ 1454131 h 1454131"/>
                <a:gd name="connsiteX3" fmla="*/ 0 w 3082694"/>
                <a:gd name="connsiteY3" fmla="*/ 1454131 h 145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694" h="1454131">
                  <a:moveTo>
                    <a:pt x="0" y="0"/>
                  </a:moveTo>
                  <a:lnTo>
                    <a:pt x="3082694" y="0"/>
                  </a:lnTo>
                  <a:lnTo>
                    <a:pt x="3082694" y="1454131"/>
                  </a:lnTo>
                  <a:lnTo>
                    <a:pt x="0" y="1454131"/>
                  </a:lnTo>
                  <a:close/>
                </a:path>
              </a:pathLst>
            </a:custGeom>
          </p:spPr>
        </p:pic>
        <p:pic>
          <p:nvPicPr>
            <p:cNvPr id="6" name=""/>
            <p:cNvPicPr>
              <a:picLocks noChangeAspect="1" noChangeArrowheads="1"/>
            </p:cNvPicPr>
            <p:nvPr/>
          </p:nvPicPr>
          <p:blipFill>
            <a:blip r:embed="rId4">
              <a:alphaModFix amt="76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9" b="16279"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"/>
            <p:cNvPicPr>
              <a:picLocks noChangeAspect="1"/>
            </p:cNvPicPr>
            <p:nvPr/>
          </p:nvPicPr>
          <p:blipFill>
            <a:blip r:embed="rId6">
              <a:alphaModFix amt="72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30000"/>
                      </a14:imgEffect>
                      <a14:imgEffect>
                        <a14:saturation sat="1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29" r="41568" b="4034"/>
            <a:stretch>
              <a:fillRect/>
            </a:stretch>
          </p:blipFill>
          <p:spPr>
            <a:xfrm>
              <a:off x="3853802" y="0"/>
              <a:ext cx="8338198" cy="6858000"/>
            </a:xfrm>
            <a:custGeom>
              <a:avLst/>
              <a:gdLst>
                <a:gd name="connsiteX0" fmla="*/ 0 w 8338198"/>
                <a:gd name="connsiteY0" fmla="*/ 0 h 6858000"/>
                <a:gd name="connsiteX1" fmla="*/ 8338198 w 8338198"/>
                <a:gd name="connsiteY1" fmla="*/ 0 h 6858000"/>
                <a:gd name="connsiteX2" fmla="*/ 8338198 w 8338198"/>
                <a:gd name="connsiteY2" fmla="*/ 6858000 h 6858000"/>
                <a:gd name="connsiteX3" fmla="*/ 0 w 833819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38198" h="6858000">
                  <a:moveTo>
                    <a:pt x="0" y="0"/>
                  </a:moveTo>
                  <a:lnTo>
                    <a:pt x="8338198" y="0"/>
                  </a:lnTo>
                  <a:lnTo>
                    <a:pt x="8338198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21" name="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4" b="17543"/>
            <a:stretch>
              <a:fillRect/>
            </a:stretch>
          </p:blipFill>
          <p:spPr>
            <a:xfrm flipV="1">
              <a:off x="0" y="0"/>
              <a:ext cx="4516741" cy="2062019"/>
            </a:xfrm>
            <a:custGeom>
              <a:avLst/>
              <a:gdLst>
                <a:gd name="connsiteX0" fmla="*/ 0 w 5368927"/>
                <a:gd name="connsiteY0" fmla="*/ 2451066 h 2451066"/>
                <a:gd name="connsiteX1" fmla="*/ 5368927 w 5368927"/>
                <a:gd name="connsiteY1" fmla="*/ 2451066 h 2451066"/>
                <a:gd name="connsiteX2" fmla="*/ 5368927 w 5368927"/>
                <a:gd name="connsiteY2" fmla="*/ 0 h 2451066"/>
                <a:gd name="connsiteX3" fmla="*/ 0 w 5368927"/>
                <a:gd name="connsiteY3" fmla="*/ 0 h 245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8927" h="2451066">
                  <a:moveTo>
                    <a:pt x="0" y="2451066"/>
                  </a:moveTo>
                  <a:lnTo>
                    <a:pt x="5368927" y="2451066"/>
                  </a:lnTo>
                  <a:lnTo>
                    <a:pt x="5368927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7" name="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15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84"/>
            <a:stretch>
              <a:fillRect/>
            </a:stretch>
          </p:blipFill>
          <p:spPr>
            <a:xfrm>
              <a:off x="7802971" y="1"/>
              <a:ext cx="4389029" cy="3186318"/>
            </a:xfrm>
            <a:custGeom>
              <a:avLst/>
              <a:gdLst>
                <a:gd name="connsiteX0" fmla="*/ 0 w 5615496"/>
                <a:gd name="connsiteY0" fmla="*/ 0 h 4076700"/>
                <a:gd name="connsiteX1" fmla="*/ 5615496 w 5615496"/>
                <a:gd name="connsiteY1" fmla="*/ 0 h 4076700"/>
                <a:gd name="connsiteX2" fmla="*/ 5615496 w 5615496"/>
                <a:gd name="connsiteY2" fmla="*/ 4076700 h 4076700"/>
                <a:gd name="connsiteX3" fmla="*/ 0 w 5615496"/>
                <a:gd name="connsiteY3" fmla="*/ 4076700 h 40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496" h="4076700">
                  <a:moveTo>
                    <a:pt x="0" y="0"/>
                  </a:moveTo>
                  <a:lnTo>
                    <a:pt x="5615496" y="0"/>
                  </a:lnTo>
                  <a:lnTo>
                    <a:pt x="5615496" y="4076700"/>
                  </a:lnTo>
                  <a:lnTo>
                    <a:pt x="0" y="4076700"/>
                  </a:lnTo>
                  <a:close/>
                </a:path>
              </a:pathLst>
            </a:custGeom>
          </p:spPr>
        </p:pic>
        <p:pic>
          <p:nvPicPr>
            <p:cNvPr id="25" name=""/>
            <p:cNvPicPr>
              <a:picLocks noChangeAspect="1"/>
            </p:cNvPicPr>
            <p:nvPr/>
          </p:nvPicPr>
          <p:blipFill>
            <a:blip r:embed="rId6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30000"/>
                      </a14:imgEffect>
                      <a14:imgEffect>
                        <a14:saturation sat="1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29" r="51964" b="4034"/>
            <a:stretch>
              <a:fillRect/>
            </a:stretch>
          </p:blipFill>
          <p:spPr>
            <a:xfrm rot="8755997">
              <a:off x="-330132" y="3403182"/>
              <a:ext cx="4540051" cy="4542284"/>
            </a:xfrm>
            <a:custGeom>
              <a:avLst/>
              <a:gdLst>
                <a:gd name="connsiteX0" fmla="*/ 0 w 4540051"/>
                <a:gd name="connsiteY0" fmla="*/ 4542284 h 4542284"/>
                <a:gd name="connsiteX1" fmla="*/ 0 w 4540051"/>
                <a:gd name="connsiteY1" fmla="*/ 0 h 4542284"/>
                <a:gd name="connsiteX2" fmla="*/ 1024473 w 4540051"/>
                <a:gd name="connsiteY2" fmla="*/ 0 h 4542284"/>
                <a:gd name="connsiteX3" fmla="*/ 4540051 w 4540051"/>
                <a:gd name="connsiteY3" fmla="*/ 2377249 h 4542284"/>
                <a:gd name="connsiteX4" fmla="*/ 3076046 w 4540051"/>
                <a:gd name="connsiteY4" fmla="*/ 4542284 h 454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0051" h="4542284">
                  <a:moveTo>
                    <a:pt x="0" y="4542284"/>
                  </a:moveTo>
                  <a:lnTo>
                    <a:pt x="0" y="0"/>
                  </a:lnTo>
                  <a:lnTo>
                    <a:pt x="1024473" y="0"/>
                  </a:lnTo>
                  <a:lnTo>
                    <a:pt x="4540051" y="2377249"/>
                  </a:lnTo>
                  <a:lnTo>
                    <a:pt x="3076046" y="4542284"/>
                  </a:lnTo>
                  <a:close/>
                </a:path>
              </a:pathLst>
            </a:custGeom>
          </p:spPr>
        </p:pic>
        <p:sp>
          <p:nvSpPr>
            <p:cNvPr id="18" name=""/>
            <p:cNvSpPr/>
            <p:nvPr/>
          </p:nvSpPr>
          <p:spPr>
            <a:xfrm rot="900000">
              <a:off x="9616847" y="1514093"/>
              <a:ext cx="1365384" cy="1254949"/>
            </a:xfrm>
            <a:prstGeom prst="star8">
              <a:avLst/>
            </a:prstGeom>
            <a:gradFill>
              <a:gsLst>
                <a:gs pos="18000">
                  <a:schemeClr val="accent3">
                    <a:lumMod val="75000"/>
                  </a:schemeClr>
                </a:gs>
                <a:gs pos="100000">
                  <a:schemeClr val="accent1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/>
                <a:t>BINGO</a:t>
              </a:r>
            </a:p>
          </p:txBody>
        </p:sp>
        <p:pic>
          <p:nvPicPr>
            <p:cNvPr id="31" name="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15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8" t="32647" r="4184"/>
            <a:stretch>
              <a:fillRect/>
            </a:stretch>
          </p:blipFill>
          <p:spPr>
            <a:xfrm rot="1263736" flipH="1" flipV="1">
              <a:off x="-235037" y="-231744"/>
              <a:ext cx="5623654" cy="3658859"/>
            </a:xfrm>
            <a:custGeom>
              <a:avLst/>
              <a:gdLst>
                <a:gd name="connsiteX0" fmla="*/ 3501609 w 3501609"/>
                <a:gd name="connsiteY0" fmla="*/ 1550504 h 2278215"/>
                <a:gd name="connsiteX1" fmla="*/ 1611998 w 3501609"/>
                <a:gd name="connsiteY1" fmla="*/ 2278215 h 2278215"/>
                <a:gd name="connsiteX2" fmla="*/ 51914 w 3501609"/>
                <a:gd name="connsiteY2" fmla="*/ 2278215 h 2278215"/>
                <a:gd name="connsiteX3" fmla="*/ 0 w 3501609"/>
                <a:gd name="connsiteY3" fmla="*/ 2120962 h 2278215"/>
                <a:gd name="connsiteX4" fmla="*/ 1835262 w 3501609"/>
                <a:gd name="connsiteY4" fmla="*/ 396842 h 2278215"/>
                <a:gd name="connsiteX5" fmla="*/ 3037329 w 3501609"/>
                <a:gd name="connsiteY5" fmla="*/ 0 h 2278215"/>
                <a:gd name="connsiteX6" fmla="*/ 3501609 w 3501609"/>
                <a:gd name="connsiteY6" fmla="*/ 1205573 h 227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1609" h="2278215">
                  <a:moveTo>
                    <a:pt x="3501609" y="1550504"/>
                  </a:moveTo>
                  <a:lnTo>
                    <a:pt x="1611998" y="2278215"/>
                  </a:lnTo>
                  <a:lnTo>
                    <a:pt x="51914" y="2278215"/>
                  </a:lnTo>
                  <a:lnTo>
                    <a:pt x="0" y="2120962"/>
                  </a:lnTo>
                  <a:lnTo>
                    <a:pt x="1835262" y="396842"/>
                  </a:lnTo>
                  <a:lnTo>
                    <a:pt x="3037329" y="0"/>
                  </a:lnTo>
                  <a:lnTo>
                    <a:pt x="3501609" y="1205573"/>
                  </a:lnTo>
                  <a:close/>
                </a:path>
              </a:pathLst>
            </a:custGeom>
          </p:spPr>
        </p:pic>
        <p:pic>
          <p:nvPicPr>
            <p:cNvPr id="1034" name="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13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2" b="72141"/>
            <a:stretch>
              <a:fillRect/>
            </a:stretch>
          </p:blipFill>
          <p:spPr>
            <a:xfrm>
              <a:off x="4365503" y="3941896"/>
              <a:ext cx="2315257" cy="1702800"/>
            </a:xfrm>
            <a:custGeom>
              <a:avLst/>
              <a:gdLst>
                <a:gd name="connsiteX0" fmla="*/ 1803639 w 1803639"/>
                <a:gd name="connsiteY0" fmla="*/ 1 h 1326521"/>
                <a:gd name="connsiteX1" fmla="*/ 1803639 w 1803639"/>
                <a:gd name="connsiteY1" fmla="*/ 942899 h 1326521"/>
                <a:gd name="connsiteX2" fmla="*/ 826715 w 1803639"/>
                <a:gd name="connsiteY2" fmla="*/ 1326521 h 1326521"/>
                <a:gd name="connsiteX3" fmla="*/ 162361 w 1803639"/>
                <a:gd name="connsiteY3" fmla="*/ 1326521 h 1326521"/>
                <a:gd name="connsiteX4" fmla="*/ 0 w 1803639"/>
                <a:gd name="connsiteY4" fmla="*/ 913055 h 1326521"/>
                <a:gd name="connsiteX5" fmla="*/ 0 w 1803639"/>
                <a:gd name="connsiteY5" fmla="*/ 0 h 132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3639" h="1326521">
                  <a:moveTo>
                    <a:pt x="1803639" y="1"/>
                  </a:moveTo>
                  <a:lnTo>
                    <a:pt x="1803639" y="942899"/>
                  </a:lnTo>
                  <a:lnTo>
                    <a:pt x="826715" y="1326521"/>
                  </a:lnTo>
                  <a:lnTo>
                    <a:pt x="162361" y="1326521"/>
                  </a:lnTo>
                  <a:lnTo>
                    <a:pt x="0" y="9130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031" name="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100000"/>
                      </a14:imgEffect>
                      <a14:imgEffect>
                        <a14:saturation sat="13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2" b="72141"/>
            <a:stretch>
              <a:fillRect/>
            </a:stretch>
          </p:blipFill>
          <p:spPr>
            <a:xfrm rot="10294413">
              <a:off x="9011189" y="3225909"/>
              <a:ext cx="1337143" cy="983428"/>
            </a:xfrm>
            <a:custGeom>
              <a:avLst/>
              <a:gdLst>
                <a:gd name="connsiteX0" fmla="*/ 1803639 w 1803639"/>
                <a:gd name="connsiteY0" fmla="*/ 1 h 1326521"/>
                <a:gd name="connsiteX1" fmla="*/ 1803639 w 1803639"/>
                <a:gd name="connsiteY1" fmla="*/ 942899 h 1326521"/>
                <a:gd name="connsiteX2" fmla="*/ 826715 w 1803639"/>
                <a:gd name="connsiteY2" fmla="*/ 1326521 h 1326521"/>
                <a:gd name="connsiteX3" fmla="*/ 162361 w 1803639"/>
                <a:gd name="connsiteY3" fmla="*/ 1326521 h 1326521"/>
                <a:gd name="connsiteX4" fmla="*/ 0 w 1803639"/>
                <a:gd name="connsiteY4" fmla="*/ 913055 h 1326521"/>
                <a:gd name="connsiteX5" fmla="*/ 0 w 1803639"/>
                <a:gd name="connsiteY5" fmla="*/ 0 h 132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3639" h="1326521">
                  <a:moveTo>
                    <a:pt x="1803639" y="1"/>
                  </a:moveTo>
                  <a:lnTo>
                    <a:pt x="1803639" y="942899"/>
                  </a:lnTo>
                  <a:lnTo>
                    <a:pt x="826715" y="1326521"/>
                  </a:lnTo>
                  <a:lnTo>
                    <a:pt x="162361" y="1326521"/>
                  </a:lnTo>
                  <a:lnTo>
                    <a:pt x="0" y="9130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037" name="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  <a14:imgEffect>
                        <a14:colorTemperature colorTemp="6256"/>
                      </a14:imgEffect>
                      <a14:imgEffect>
                        <a14:saturation sat="180000"/>
                      </a14:imgEffect>
                      <a14:imgEffect>
                        <a14:brightnessContrast bright="-15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1" b="9595"/>
            <a:stretch>
              <a:fillRect/>
            </a:stretch>
          </p:blipFill>
          <p:spPr>
            <a:xfrm rot="21180885">
              <a:off x="-192084" y="2757633"/>
              <a:ext cx="5311682" cy="4424509"/>
            </a:xfrm>
            <a:custGeom>
              <a:avLst/>
              <a:gdLst>
                <a:gd name="connsiteX0" fmla="*/ 3067063 w 5311682"/>
                <a:gd name="connsiteY0" fmla="*/ 0 h 4424509"/>
                <a:gd name="connsiteX1" fmla="*/ 5311682 w 5311682"/>
                <a:gd name="connsiteY1" fmla="*/ 3865696 h 4424509"/>
                <a:gd name="connsiteX2" fmla="*/ 5311682 w 5311682"/>
                <a:gd name="connsiteY2" fmla="*/ 4424509 h 4424509"/>
                <a:gd name="connsiteX3" fmla="*/ 5141405 w 5311682"/>
                <a:gd name="connsiteY3" fmla="*/ 4424509 h 4424509"/>
                <a:gd name="connsiteX4" fmla="*/ 0 w 5311682"/>
                <a:gd name="connsiteY4" fmla="*/ 3794567 h 4424509"/>
                <a:gd name="connsiteX5" fmla="*/ 464923 w 5311682"/>
                <a:gd name="connsiteY5" fmla="*/ 0 h 442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1682" h="4424509">
                  <a:moveTo>
                    <a:pt x="3067063" y="0"/>
                  </a:moveTo>
                  <a:lnTo>
                    <a:pt x="5311682" y="3865696"/>
                  </a:lnTo>
                  <a:lnTo>
                    <a:pt x="5311682" y="4424509"/>
                  </a:lnTo>
                  <a:lnTo>
                    <a:pt x="5141405" y="4424509"/>
                  </a:lnTo>
                  <a:lnTo>
                    <a:pt x="0" y="3794567"/>
                  </a:lnTo>
                  <a:lnTo>
                    <a:pt x="464923" y="0"/>
                  </a:lnTo>
                  <a:close/>
                </a:path>
              </a:pathLst>
            </a:custGeom>
          </p:spPr>
        </p:pic>
        <p:grpSp>
          <p:nvGrpSpPr>
            <p:cNvPr id="1029" name=""/>
            <p:cNvGrpSpPr/>
            <p:nvPr/>
          </p:nvGrpSpPr>
          <p:grpSpPr>
            <a:xfrm>
              <a:off x="5783145" y="1438144"/>
              <a:ext cx="1596745" cy="193826"/>
              <a:chOff x="5092549" y="1314450"/>
              <a:chExt cx="1596745" cy="193826"/>
            </a:xfrm>
          </p:grpSpPr>
          <p:sp>
            <p:nvSpPr>
              <p:cNvPr id="1026" name=""/>
              <p:cNvSpPr/>
              <p:nvPr/>
            </p:nvSpPr>
            <p:spPr>
              <a:xfrm>
                <a:off x="5092549" y="1314450"/>
                <a:ext cx="193826" cy="19382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"/>
              <p:cNvSpPr/>
              <p:nvPr/>
            </p:nvSpPr>
            <p:spPr>
              <a:xfrm>
                <a:off x="5832002" y="1314450"/>
                <a:ext cx="193826" cy="19382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8" name=""/>
              <p:cNvSpPr/>
              <p:nvPr/>
            </p:nvSpPr>
            <p:spPr>
              <a:xfrm>
                <a:off x="6495468" y="1314450"/>
                <a:ext cx="193826" cy="19382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8" name="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13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2" b="72141"/>
            <a:stretch>
              <a:fillRect/>
            </a:stretch>
          </p:blipFill>
          <p:spPr>
            <a:xfrm>
              <a:off x="6343447" y="802943"/>
              <a:ext cx="1459524" cy="1073435"/>
            </a:xfrm>
            <a:custGeom>
              <a:avLst/>
              <a:gdLst>
                <a:gd name="connsiteX0" fmla="*/ 1803639 w 1803639"/>
                <a:gd name="connsiteY0" fmla="*/ 1 h 1326521"/>
                <a:gd name="connsiteX1" fmla="*/ 1803639 w 1803639"/>
                <a:gd name="connsiteY1" fmla="*/ 942899 h 1326521"/>
                <a:gd name="connsiteX2" fmla="*/ 826715 w 1803639"/>
                <a:gd name="connsiteY2" fmla="*/ 1326521 h 1326521"/>
                <a:gd name="connsiteX3" fmla="*/ 162361 w 1803639"/>
                <a:gd name="connsiteY3" fmla="*/ 1326521 h 1326521"/>
                <a:gd name="connsiteX4" fmla="*/ 0 w 1803639"/>
                <a:gd name="connsiteY4" fmla="*/ 913055 h 1326521"/>
                <a:gd name="connsiteX5" fmla="*/ 0 w 1803639"/>
                <a:gd name="connsiteY5" fmla="*/ 0 h 132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3639" h="1326521">
                  <a:moveTo>
                    <a:pt x="1803639" y="1"/>
                  </a:moveTo>
                  <a:lnTo>
                    <a:pt x="1803639" y="942899"/>
                  </a:lnTo>
                  <a:lnTo>
                    <a:pt x="826715" y="1326521"/>
                  </a:lnTo>
                  <a:lnTo>
                    <a:pt x="162361" y="1326521"/>
                  </a:lnTo>
                  <a:lnTo>
                    <a:pt x="0" y="9130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5" name=""/>
          <p:cNvSpPr>
            <a:spLocks noGrp="1"/>
          </p:cNvSpPr>
          <p:nvPr>
            <p:ph type="ctrTitle" hasCustomPrompt="1"/>
          </p:nvPr>
        </p:nvSpPr>
        <p:spPr>
          <a:xfrm>
            <a:off x="2717338" y="1213304"/>
            <a:ext cx="8108469" cy="231500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r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chemeClr val="accent1">
                      <a:lumMod val="20000"/>
                      <a:lumOff val="80000"/>
                      <a:alpha val="68000"/>
                    </a:scheme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9" name=""/>
          <p:cNvSpPr>
            <a:spLocks noGrp="1"/>
          </p:cNvSpPr>
          <p:nvPr>
            <p:ph type="subTitle" sz="quarter" idx="1" hasCustomPrompt="1"/>
          </p:nvPr>
        </p:nvSpPr>
        <p:spPr>
          <a:xfrm>
            <a:off x="5684303" y="3874068"/>
            <a:ext cx="5058118" cy="6020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80000"/>
                </a:schemeClr>
              </a:gs>
            </a:gsLst>
            <a:lin ang="2700000" scaled="1"/>
            <a:tileRect/>
          </a:gradFill>
          <a:ln w="12700">
            <a:gradFill>
              <a:gsLst>
                <a:gs pos="0">
                  <a:schemeClr val="accent1">
                    <a:lumMod val="50000"/>
                  </a:schemeClr>
                </a:gs>
                <a:gs pos="45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4" name=""/>
          <p:cNvSpPr>
            <a:spLocks noGrp="1"/>
          </p:cNvSpPr>
          <p:nvPr>
            <p:ph type="body" sz="quarter" idx="13" hasCustomPrompt="1"/>
          </p:nvPr>
        </p:nvSpPr>
        <p:spPr>
          <a:xfrm>
            <a:off x="5684303" y="5525995"/>
            <a:ext cx="515348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"/>
          <p:cNvSpPr>
            <a:spLocks noGrp="1"/>
          </p:cNvSpPr>
          <p:nvPr>
            <p:ph type="body" sz="quarter" idx="14" hasCustomPrompt="1"/>
          </p:nvPr>
        </p:nvSpPr>
        <p:spPr>
          <a:xfrm>
            <a:off x="5684303" y="5826391"/>
            <a:ext cx="515348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14="http://schemas.microsoft.com/office/drawing/2010/main" xmlns:a="http://schemas.openxmlformats.org/drawingml/2006/main" xmlns:r="http://schemas.openxmlformats.org/officeDocument/2006/relationships" xmlns:p="http://schemas.openxmlformats.org/presentationml/2006/main" showMasterSp="0" matchingName="Agenda" type="cust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"/>
          <p:cNvGrpSpPr/>
          <p:nvPr/>
        </p:nvGrpSpPr>
        <p:grpSpPr>
          <a:xfrm>
            <a:off x="0" y="0"/>
            <a:ext cx="12192000" cy="7123295"/>
            <a:chOff x="0" y="0"/>
            <a:chExt cx="12192000" cy="7123295"/>
          </a:xfrm>
        </p:grpSpPr>
        <p:pic>
          <p:nvPicPr>
            <p:cNvPr id="7" name=""/>
            <p:cNvPicPr>
              <a:picLocks noChangeAspect="1" noChangeArrowheads="1"/>
            </p:cNvPicPr>
            <p:nvPr/>
          </p:nvPicPr>
          <p:blipFill>
            <a:blip r:embed="rId2">
              <a:alphaModFix amt="76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9" b="16279"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5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65"/>
            <a:stretch>
              <a:fillRect/>
            </a:stretch>
          </p:blipFill>
          <p:spPr>
            <a:xfrm>
              <a:off x="9503294" y="1"/>
              <a:ext cx="2688706" cy="2502534"/>
            </a:xfrm>
            <a:custGeom>
              <a:avLst/>
              <a:gdLst>
                <a:gd name="connsiteX0" fmla="*/ 0 w 2688706"/>
                <a:gd name="connsiteY0" fmla="*/ 0 h 2502534"/>
                <a:gd name="connsiteX1" fmla="*/ 2688706 w 2688706"/>
                <a:gd name="connsiteY1" fmla="*/ 0 h 2502534"/>
                <a:gd name="connsiteX2" fmla="*/ 2688706 w 2688706"/>
                <a:gd name="connsiteY2" fmla="*/ 2502534 h 2502534"/>
                <a:gd name="connsiteX3" fmla="*/ 0 w 2688706"/>
                <a:gd name="connsiteY3" fmla="*/ 2502534 h 250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8706" h="2502534">
                  <a:moveTo>
                    <a:pt x="0" y="0"/>
                  </a:moveTo>
                  <a:lnTo>
                    <a:pt x="2688706" y="0"/>
                  </a:lnTo>
                  <a:lnTo>
                    <a:pt x="2688706" y="2502534"/>
                  </a:lnTo>
                  <a:lnTo>
                    <a:pt x="0" y="2502534"/>
                  </a:lnTo>
                  <a:close/>
                </a:path>
              </a:pathLst>
            </a:custGeom>
          </p:spPr>
        </p:pic>
        <p:pic>
          <p:nvPicPr>
            <p:cNvPr id="9" name="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3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2" b="72141"/>
            <a:stretch>
              <a:fillRect/>
            </a:stretch>
          </p:blipFill>
          <p:spPr>
            <a:xfrm rot="425494">
              <a:off x="96254" y="5420495"/>
              <a:ext cx="2315257" cy="1702800"/>
            </a:xfrm>
            <a:custGeom>
              <a:avLst/>
              <a:gdLst>
                <a:gd name="connsiteX0" fmla="*/ 1803639 w 1803639"/>
                <a:gd name="connsiteY0" fmla="*/ 1 h 1326521"/>
                <a:gd name="connsiteX1" fmla="*/ 1803639 w 1803639"/>
                <a:gd name="connsiteY1" fmla="*/ 942899 h 1326521"/>
                <a:gd name="connsiteX2" fmla="*/ 826715 w 1803639"/>
                <a:gd name="connsiteY2" fmla="*/ 1326521 h 1326521"/>
                <a:gd name="connsiteX3" fmla="*/ 162361 w 1803639"/>
                <a:gd name="connsiteY3" fmla="*/ 1326521 h 1326521"/>
                <a:gd name="connsiteX4" fmla="*/ 0 w 1803639"/>
                <a:gd name="connsiteY4" fmla="*/ 913055 h 1326521"/>
                <a:gd name="connsiteX5" fmla="*/ 0 w 1803639"/>
                <a:gd name="connsiteY5" fmla="*/ 0 h 132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3639" h="1326521">
                  <a:moveTo>
                    <a:pt x="1803639" y="1"/>
                  </a:moveTo>
                  <a:lnTo>
                    <a:pt x="1803639" y="942899"/>
                  </a:lnTo>
                  <a:lnTo>
                    <a:pt x="826715" y="1326521"/>
                  </a:lnTo>
                  <a:lnTo>
                    <a:pt x="162361" y="1326521"/>
                  </a:lnTo>
                  <a:lnTo>
                    <a:pt x="0" y="9130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>
          <a:xfrm>
            <a:off x="800100" y="1180778"/>
            <a:ext cx="1922161" cy="1289023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"/>
          <p:cNvSpPr>
            <a:spLocks noGrp="1"/>
          </p:cNvSpPr>
          <p:nvPr>
            <p:ph sz="quarter" idx="1" hasCustomPrompt="1"/>
          </p:nvPr>
        </p:nvSpPr>
        <p:spPr>
          <a:xfrm>
            <a:off x="2970376" y="1189491"/>
            <a:ext cx="8421523" cy="4833937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"/>
          <p:cNvCxnSpPr>
            <a:cxnSpLocks/>
          </p:cNvCxnSpPr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14="http://schemas.microsoft.com/office/drawing/2010/main"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"/>
          <p:cNvGrpSpPr/>
          <p:nvPr/>
        </p:nvGrpSpPr>
        <p:grpSpPr>
          <a:xfrm>
            <a:off x="1346200" y="692924"/>
            <a:ext cx="11164245" cy="7252542"/>
            <a:chOff x="1346200" y="692924"/>
            <a:chExt cx="11164245" cy="7252542"/>
          </a:xfrm>
        </p:grpSpPr>
        <p:pic>
          <p:nvPicPr>
            <p:cNvPr id="9" name="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colorTemperature colorTemp="6256"/>
                      </a14:imgEffect>
                      <a14:imgEffect>
                        <a14:saturation sat="180000"/>
                      </a14:imgEffect>
                      <a14:imgEffect>
                        <a14:brightnessContrast bright="-15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3" b="9595"/>
            <a:stretch>
              <a:fillRect/>
            </a:stretch>
          </p:blipFill>
          <p:spPr>
            <a:xfrm rot="419115" flipH="1">
              <a:off x="4615333" y="692924"/>
              <a:ext cx="7895112" cy="6640056"/>
            </a:xfrm>
            <a:custGeom>
              <a:avLst/>
              <a:gdLst>
                <a:gd name="connsiteX0" fmla="*/ 3016179 w 5260798"/>
                <a:gd name="connsiteY0" fmla="*/ 0 h 4424509"/>
                <a:gd name="connsiteX1" fmla="*/ 465015 w 5260798"/>
                <a:gd name="connsiteY1" fmla="*/ 0 h 4424509"/>
                <a:gd name="connsiteX2" fmla="*/ 0 w 5260798"/>
                <a:gd name="connsiteY2" fmla="*/ 3795319 h 4424509"/>
                <a:gd name="connsiteX3" fmla="*/ 5135273 w 5260798"/>
                <a:gd name="connsiteY3" fmla="*/ 4424509 h 4424509"/>
                <a:gd name="connsiteX4" fmla="*/ 5260798 w 5260798"/>
                <a:gd name="connsiteY4" fmla="*/ 4424509 h 4424509"/>
                <a:gd name="connsiteX5" fmla="*/ 5260798 w 5260798"/>
                <a:gd name="connsiteY5" fmla="*/ 3865696 h 442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0798" h="4424509">
                  <a:moveTo>
                    <a:pt x="3016179" y="0"/>
                  </a:moveTo>
                  <a:lnTo>
                    <a:pt x="465015" y="0"/>
                  </a:lnTo>
                  <a:lnTo>
                    <a:pt x="0" y="3795319"/>
                  </a:lnTo>
                  <a:lnTo>
                    <a:pt x="5135273" y="4424509"/>
                  </a:lnTo>
                  <a:lnTo>
                    <a:pt x="5260798" y="4424509"/>
                  </a:lnTo>
                  <a:lnTo>
                    <a:pt x="5260798" y="3865696"/>
                  </a:lnTo>
                  <a:close/>
                </a:path>
              </a:pathLst>
            </a:custGeom>
          </p:spPr>
        </p:pic>
        <p:sp>
          <p:nvSpPr>
            <p:cNvPr id="10" name=""/>
            <p:cNvSpPr/>
            <p:nvPr/>
          </p:nvSpPr>
          <p:spPr>
            <a:xfrm>
              <a:off x="1346200" y="1741714"/>
              <a:ext cx="6199414" cy="3323218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40000"/>
                    <a:lumOff val="60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chemeClr val="accent1">
                      <a:lumMod val="50000"/>
                    </a:schemeClr>
                  </a:gs>
                  <a:gs pos="45000">
                    <a:schemeClr val="accent2"/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rtlCol="0" anchor="ctr" anchorCtr="0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endParaRPr lang="zh-CN" altLang="en-US" sz="200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" name=""/>
            <p:cNvPicPr>
              <a:picLocks noChangeAspect="1"/>
            </p:cNvPicPr>
            <p:nvPr/>
          </p:nvPicPr>
          <p:blipFill>
            <a:blip r:embed="rId4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30000"/>
                      </a14:imgEffect>
                      <a14:imgEffect>
                        <a14:saturation sat="1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29" r="51964" b="4034"/>
            <a:stretch>
              <a:fillRect/>
            </a:stretch>
          </p:blipFill>
          <p:spPr>
            <a:xfrm rot="8755997">
              <a:off x="7528877" y="3403182"/>
              <a:ext cx="4540051" cy="4542284"/>
            </a:xfrm>
            <a:custGeom>
              <a:avLst/>
              <a:gdLst>
                <a:gd name="connsiteX0" fmla="*/ 0 w 4540051"/>
                <a:gd name="connsiteY0" fmla="*/ 4542284 h 4542284"/>
                <a:gd name="connsiteX1" fmla="*/ 0 w 4540051"/>
                <a:gd name="connsiteY1" fmla="*/ 0 h 4542284"/>
                <a:gd name="connsiteX2" fmla="*/ 1024473 w 4540051"/>
                <a:gd name="connsiteY2" fmla="*/ 0 h 4542284"/>
                <a:gd name="connsiteX3" fmla="*/ 4540051 w 4540051"/>
                <a:gd name="connsiteY3" fmla="*/ 2377249 h 4542284"/>
                <a:gd name="connsiteX4" fmla="*/ 3076046 w 4540051"/>
                <a:gd name="connsiteY4" fmla="*/ 4542284 h 454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0051" h="4542284">
                  <a:moveTo>
                    <a:pt x="0" y="4542284"/>
                  </a:moveTo>
                  <a:lnTo>
                    <a:pt x="0" y="0"/>
                  </a:lnTo>
                  <a:lnTo>
                    <a:pt x="1024473" y="0"/>
                  </a:lnTo>
                  <a:lnTo>
                    <a:pt x="4540051" y="2377249"/>
                  </a:lnTo>
                  <a:lnTo>
                    <a:pt x="3076046" y="4542284"/>
                  </a:lnTo>
                  <a:close/>
                </a:path>
              </a:pathLst>
            </a:custGeom>
          </p:spPr>
        </p:pic>
      </p:grpSp>
      <p:sp>
        <p:nvSpPr>
          <p:cNvPr id="5" name=""/>
          <p:cNvSpPr>
            <a:spLocks noGrp="1"/>
          </p:cNvSpPr>
          <p:nvPr>
            <p:ph type="title" hasCustomPrompt="1"/>
          </p:nvPr>
        </p:nvSpPr>
        <p:spPr>
          <a:xfrm>
            <a:off x="2061028" y="1741714"/>
            <a:ext cx="5302297" cy="168728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"/>
          <p:cNvSpPr>
            <a:spLocks noGrp="1"/>
          </p:cNvSpPr>
          <p:nvPr>
            <p:ph type="body" sz="quarter" idx="1" hasCustomPrompt="1"/>
          </p:nvPr>
        </p:nvSpPr>
        <p:spPr>
          <a:xfrm>
            <a:off x="2061028" y="3645568"/>
            <a:ext cx="5302297" cy="14193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2024/10/12</a:t>
            </a:fld>
            <a:endParaRPr lang="en-US" altLang="zh-CN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 dirty="0"/>
              <a:t>iSlide</a:t>
            </a:r>
            <a:endParaRPr lang="zh-CN" altLang="en-US" dirty="0"/>
          </a:p>
        </p:txBody>
      </p:sp>
      <p:sp>
        <p:nvSpPr>
          <p:cNvPr id="8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14="http://schemas.microsoft.com/office/drawing/2010/main"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"/>
          <p:cNvPicPr>
            <a:picLocks noChangeAspect="1" noChangeArrowheads="1"/>
          </p:cNvPicPr>
          <p:nvPr/>
        </p:nvPicPr>
        <p:blipFill>
          <a:blip r:embed="rId2"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99" b="16279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14="http://schemas.microsoft.com/office/drawing/2010/main" xmlns:a="http://schemas.openxmlformats.org/drawingml/2006/main" xmlns:r="http://schemas.openxmlformats.org/officeDocument/2006/relationships" xmlns:p="http://schemas.openxmlformats.org/presentationml/2006/main" showMasterSp="0" matchingName="Closing" type="cust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/>
          <p:cNvGrpSpPr/>
          <p:nvPr/>
        </p:nvGrpSpPr>
        <p:grpSpPr>
          <a:xfrm flipH="1">
            <a:off x="0" y="-15575"/>
            <a:ext cx="12522132" cy="7961041"/>
            <a:chOff x="-330132" y="-15575"/>
            <a:chExt cx="12522132" cy="7961041"/>
          </a:xfrm>
        </p:grpSpPr>
        <p:pic>
          <p:nvPicPr>
            <p:cNvPr id="3" name=""/>
            <p:cNvPicPr>
              <a:picLocks noChangeAspect="1" noChangeArrowheads="1"/>
            </p:cNvPicPr>
            <p:nvPr/>
          </p:nvPicPr>
          <p:blipFill>
            <a:blip r:embed="rId2">
              <a:alphaModFix amt="76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9" b="16279"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"/>
            <p:cNvPicPr>
              <a:picLocks noChangeAspect="1"/>
            </p:cNvPicPr>
            <p:nvPr/>
          </p:nvPicPr>
          <p:blipFill>
            <a:blip r:embed="rId4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30000"/>
                      </a14:imgEffect>
                      <a14:imgEffect>
                        <a14:saturation sat="1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29" r="51964" b="4034"/>
            <a:stretch>
              <a:fillRect/>
            </a:stretch>
          </p:blipFill>
          <p:spPr>
            <a:xfrm rot="8755997">
              <a:off x="-330132" y="3403182"/>
              <a:ext cx="4540051" cy="4542284"/>
            </a:xfrm>
            <a:custGeom>
              <a:avLst/>
              <a:gdLst>
                <a:gd name="connsiteX0" fmla="*/ 0 w 4540051"/>
                <a:gd name="connsiteY0" fmla="*/ 4542284 h 4542284"/>
                <a:gd name="connsiteX1" fmla="*/ 0 w 4540051"/>
                <a:gd name="connsiteY1" fmla="*/ 0 h 4542284"/>
                <a:gd name="connsiteX2" fmla="*/ 1024473 w 4540051"/>
                <a:gd name="connsiteY2" fmla="*/ 0 h 4542284"/>
                <a:gd name="connsiteX3" fmla="*/ 4540051 w 4540051"/>
                <a:gd name="connsiteY3" fmla="*/ 2377249 h 4542284"/>
                <a:gd name="connsiteX4" fmla="*/ 3076046 w 4540051"/>
                <a:gd name="connsiteY4" fmla="*/ 4542284 h 454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0051" h="4542284">
                  <a:moveTo>
                    <a:pt x="0" y="4542284"/>
                  </a:moveTo>
                  <a:lnTo>
                    <a:pt x="0" y="0"/>
                  </a:lnTo>
                  <a:lnTo>
                    <a:pt x="1024473" y="0"/>
                  </a:lnTo>
                  <a:lnTo>
                    <a:pt x="4540051" y="2377249"/>
                  </a:lnTo>
                  <a:lnTo>
                    <a:pt x="3076046" y="4542284"/>
                  </a:lnTo>
                  <a:close/>
                </a:path>
              </a:pathLst>
            </a:custGeom>
          </p:spPr>
        </p:pic>
        <p:pic>
          <p:nvPicPr>
            <p:cNvPr id="8" name="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4" b="17543"/>
            <a:stretch>
              <a:fillRect/>
            </a:stretch>
          </p:blipFill>
          <p:spPr>
            <a:xfrm flipV="1">
              <a:off x="0" y="0"/>
              <a:ext cx="5368927" cy="2451066"/>
            </a:xfrm>
            <a:custGeom>
              <a:avLst/>
              <a:gdLst>
                <a:gd name="connsiteX0" fmla="*/ 0 w 5368927"/>
                <a:gd name="connsiteY0" fmla="*/ 2451066 h 2451066"/>
                <a:gd name="connsiteX1" fmla="*/ 5368927 w 5368927"/>
                <a:gd name="connsiteY1" fmla="*/ 2451066 h 2451066"/>
                <a:gd name="connsiteX2" fmla="*/ 5368927 w 5368927"/>
                <a:gd name="connsiteY2" fmla="*/ 0 h 2451066"/>
                <a:gd name="connsiteX3" fmla="*/ 0 w 5368927"/>
                <a:gd name="connsiteY3" fmla="*/ 0 h 245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8927" h="2451066">
                  <a:moveTo>
                    <a:pt x="0" y="2451066"/>
                  </a:moveTo>
                  <a:lnTo>
                    <a:pt x="5368927" y="2451066"/>
                  </a:lnTo>
                  <a:lnTo>
                    <a:pt x="5368927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"/>
            <p:cNvPicPr>
              <a:picLocks noChangeAspect="1"/>
            </p:cNvPicPr>
            <p:nvPr/>
          </p:nvPicPr>
          <p:blipFill>
            <a:blip r:embed="rId4">
              <a:alphaModFix amt="72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30000"/>
                      </a14:imgEffect>
                      <a14:imgEffect>
                        <a14:saturation sat="1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29" r="41568" b="4034"/>
            <a:stretch>
              <a:fillRect/>
            </a:stretch>
          </p:blipFill>
          <p:spPr>
            <a:xfrm>
              <a:off x="3853802" y="0"/>
              <a:ext cx="8338198" cy="6858000"/>
            </a:xfrm>
            <a:custGeom>
              <a:avLst/>
              <a:gdLst>
                <a:gd name="connsiteX0" fmla="*/ 0 w 8338198"/>
                <a:gd name="connsiteY0" fmla="*/ 0 h 6858000"/>
                <a:gd name="connsiteX1" fmla="*/ 8338198 w 8338198"/>
                <a:gd name="connsiteY1" fmla="*/ 0 h 6858000"/>
                <a:gd name="connsiteX2" fmla="*/ 8338198 w 8338198"/>
                <a:gd name="connsiteY2" fmla="*/ 6858000 h 6858000"/>
                <a:gd name="connsiteX3" fmla="*/ 0 w 833819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38198" h="6858000">
                  <a:moveTo>
                    <a:pt x="0" y="0"/>
                  </a:moveTo>
                  <a:lnTo>
                    <a:pt x="8338198" y="0"/>
                  </a:lnTo>
                  <a:lnTo>
                    <a:pt x="8338198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10" name="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15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84"/>
            <a:stretch>
              <a:fillRect/>
            </a:stretch>
          </p:blipFill>
          <p:spPr>
            <a:xfrm>
              <a:off x="8003616" y="1"/>
              <a:ext cx="4188384" cy="3040655"/>
            </a:xfrm>
            <a:custGeom>
              <a:avLst/>
              <a:gdLst>
                <a:gd name="connsiteX0" fmla="*/ 0 w 5615496"/>
                <a:gd name="connsiteY0" fmla="*/ 0 h 4076700"/>
                <a:gd name="connsiteX1" fmla="*/ 5615496 w 5615496"/>
                <a:gd name="connsiteY1" fmla="*/ 0 h 4076700"/>
                <a:gd name="connsiteX2" fmla="*/ 5615496 w 5615496"/>
                <a:gd name="connsiteY2" fmla="*/ 4076700 h 4076700"/>
                <a:gd name="connsiteX3" fmla="*/ 0 w 5615496"/>
                <a:gd name="connsiteY3" fmla="*/ 4076700 h 40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496" h="4076700">
                  <a:moveTo>
                    <a:pt x="0" y="0"/>
                  </a:moveTo>
                  <a:lnTo>
                    <a:pt x="5615496" y="0"/>
                  </a:lnTo>
                  <a:lnTo>
                    <a:pt x="5615496" y="4076700"/>
                  </a:lnTo>
                  <a:lnTo>
                    <a:pt x="0" y="4076700"/>
                  </a:lnTo>
                  <a:close/>
                </a:path>
              </a:pathLst>
            </a:custGeom>
          </p:spPr>
        </p:pic>
        <p:pic>
          <p:nvPicPr>
            <p:cNvPr id="11" name=""/>
            <p:cNvPicPr>
              <a:picLocks noChangeAspect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 amt="56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9916"/>
                      </a14:imgEffect>
                      <a14:imgEffect>
                        <a14:saturation sat="1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524"/>
            <a:stretch>
              <a:fillRect/>
            </a:stretch>
          </p:blipFill>
          <p:spPr>
            <a:xfrm flipV="1">
              <a:off x="2944953" y="4282916"/>
              <a:ext cx="5229267" cy="2610235"/>
            </a:xfrm>
            <a:custGeom>
              <a:avLst/>
              <a:gdLst>
                <a:gd name="connsiteX0" fmla="*/ 0 w 5229267"/>
                <a:gd name="connsiteY0" fmla="*/ 0 h 2610235"/>
                <a:gd name="connsiteX1" fmla="*/ 5229267 w 5229267"/>
                <a:gd name="connsiteY1" fmla="*/ 0 h 2610235"/>
                <a:gd name="connsiteX2" fmla="*/ 5229267 w 5229267"/>
                <a:gd name="connsiteY2" fmla="*/ 2610235 h 2610235"/>
                <a:gd name="connsiteX3" fmla="*/ 0 w 5229267"/>
                <a:gd name="connsiteY3" fmla="*/ 2610235 h 26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267" h="2610235">
                  <a:moveTo>
                    <a:pt x="0" y="0"/>
                  </a:moveTo>
                  <a:lnTo>
                    <a:pt x="5229267" y="0"/>
                  </a:lnTo>
                  <a:lnTo>
                    <a:pt x="5229267" y="2610235"/>
                  </a:lnTo>
                  <a:lnTo>
                    <a:pt x="0" y="2610235"/>
                  </a:lnTo>
                  <a:close/>
                </a:path>
              </a:pathLst>
            </a:custGeom>
          </p:spPr>
        </p:pic>
        <p:pic>
          <p:nvPicPr>
            <p:cNvPr id="13" name=""/>
            <p:cNvPicPr>
              <a:picLocks noChangeAspect="1"/>
            </p:cNvPicPr>
            <p:nvPr/>
          </p:nvPicPr>
          <p:blipFill>
            <a:blip r:embed="rId11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768"/>
                      </a14:imgEffect>
                      <a14:imgEffect>
                        <a14:saturation sat="13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5" b="58379"/>
            <a:stretch>
              <a:fillRect/>
            </a:stretch>
          </p:blipFill>
          <p:spPr>
            <a:xfrm>
              <a:off x="-1" y="4941277"/>
              <a:ext cx="4063369" cy="1916723"/>
            </a:xfrm>
            <a:custGeom>
              <a:avLst/>
              <a:gdLst>
                <a:gd name="connsiteX0" fmla="*/ 0 w 3082694"/>
                <a:gd name="connsiteY0" fmla="*/ 0 h 1454131"/>
                <a:gd name="connsiteX1" fmla="*/ 3082694 w 3082694"/>
                <a:gd name="connsiteY1" fmla="*/ 0 h 1454131"/>
                <a:gd name="connsiteX2" fmla="*/ 3082694 w 3082694"/>
                <a:gd name="connsiteY2" fmla="*/ 1454131 h 1454131"/>
                <a:gd name="connsiteX3" fmla="*/ 0 w 3082694"/>
                <a:gd name="connsiteY3" fmla="*/ 1454131 h 145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694" h="1454131">
                  <a:moveTo>
                    <a:pt x="0" y="0"/>
                  </a:moveTo>
                  <a:lnTo>
                    <a:pt x="3082694" y="0"/>
                  </a:lnTo>
                  <a:lnTo>
                    <a:pt x="3082694" y="1454131"/>
                  </a:lnTo>
                  <a:lnTo>
                    <a:pt x="0" y="1454131"/>
                  </a:lnTo>
                  <a:close/>
                </a:path>
              </a:pathLst>
            </a:custGeom>
          </p:spPr>
        </p:pic>
        <p:pic>
          <p:nvPicPr>
            <p:cNvPr id="14" name="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25000"/>
                      </a14:imgEffect>
                      <a14:imgEffect>
                        <a14:colorTemperature colorTemp="6256"/>
                      </a14:imgEffect>
                      <a14:imgEffect>
                        <a14:saturation sat="180000"/>
                      </a14:imgEffect>
                      <a14:imgEffect>
                        <a14:brightnessContrast bright="-15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1" b="9595"/>
            <a:stretch>
              <a:fillRect/>
            </a:stretch>
          </p:blipFill>
          <p:spPr>
            <a:xfrm rot="21180885">
              <a:off x="-192084" y="2757633"/>
              <a:ext cx="5311682" cy="4424509"/>
            </a:xfrm>
            <a:custGeom>
              <a:avLst/>
              <a:gdLst>
                <a:gd name="connsiteX0" fmla="*/ 3067063 w 5311682"/>
                <a:gd name="connsiteY0" fmla="*/ 0 h 4424509"/>
                <a:gd name="connsiteX1" fmla="*/ 5311682 w 5311682"/>
                <a:gd name="connsiteY1" fmla="*/ 3865696 h 4424509"/>
                <a:gd name="connsiteX2" fmla="*/ 5311682 w 5311682"/>
                <a:gd name="connsiteY2" fmla="*/ 4424509 h 4424509"/>
                <a:gd name="connsiteX3" fmla="*/ 5141405 w 5311682"/>
                <a:gd name="connsiteY3" fmla="*/ 4424509 h 4424509"/>
                <a:gd name="connsiteX4" fmla="*/ 0 w 5311682"/>
                <a:gd name="connsiteY4" fmla="*/ 3794567 h 4424509"/>
                <a:gd name="connsiteX5" fmla="*/ 464923 w 5311682"/>
                <a:gd name="connsiteY5" fmla="*/ 0 h 442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1682" h="4424509">
                  <a:moveTo>
                    <a:pt x="3067063" y="0"/>
                  </a:moveTo>
                  <a:lnTo>
                    <a:pt x="5311682" y="3865696"/>
                  </a:lnTo>
                  <a:lnTo>
                    <a:pt x="5311682" y="4424509"/>
                  </a:lnTo>
                  <a:lnTo>
                    <a:pt x="5141405" y="4424509"/>
                  </a:lnTo>
                  <a:lnTo>
                    <a:pt x="0" y="3794567"/>
                  </a:lnTo>
                  <a:lnTo>
                    <a:pt x="464923" y="0"/>
                  </a:lnTo>
                  <a:close/>
                </a:path>
              </a:pathLst>
            </a:custGeom>
          </p:spPr>
        </p:pic>
        <p:pic>
          <p:nvPicPr>
            <p:cNvPr id="15" name="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13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2" b="72141"/>
            <a:stretch>
              <a:fillRect/>
            </a:stretch>
          </p:blipFill>
          <p:spPr>
            <a:xfrm>
              <a:off x="3993208" y="3411940"/>
              <a:ext cx="2315257" cy="1702800"/>
            </a:xfrm>
            <a:custGeom>
              <a:avLst/>
              <a:gdLst>
                <a:gd name="connsiteX0" fmla="*/ 1803639 w 1803639"/>
                <a:gd name="connsiteY0" fmla="*/ 1 h 1326521"/>
                <a:gd name="connsiteX1" fmla="*/ 1803639 w 1803639"/>
                <a:gd name="connsiteY1" fmla="*/ 942899 h 1326521"/>
                <a:gd name="connsiteX2" fmla="*/ 826715 w 1803639"/>
                <a:gd name="connsiteY2" fmla="*/ 1326521 h 1326521"/>
                <a:gd name="connsiteX3" fmla="*/ 162361 w 1803639"/>
                <a:gd name="connsiteY3" fmla="*/ 1326521 h 1326521"/>
                <a:gd name="connsiteX4" fmla="*/ 0 w 1803639"/>
                <a:gd name="connsiteY4" fmla="*/ 913055 h 1326521"/>
                <a:gd name="connsiteX5" fmla="*/ 0 w 1803639"/>
                <a:gd name="connsiteY5" fmla="*/ 0 h 132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3639" h="1326521">
                  <a:moveTo>
                    <a:pt x="1803639" y="1"/>
                  </a:moveTo>
                  <a:lnTo>
                    <a:pt x="1803639" y="942899"/>
                  </a:lnTo>
                  <a:lnTo>
                    <a:pt x="826715" y="1326521"/>
                  </a:lnTo>
                  <a:lnTo>
                    <a:pt x="162361" y="1326521"/>
                  </a:lnTo>
                  <a:lnTo>
                    <a:pt x="0" y="9130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" name="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-100000"/>
                      </a14:imgEffect>
                      <a14:imgEffect>
                        <a14:saturation sat="13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2" b="72141"/>
            <a:stretch>
              <a:fillRect/>
            </a:stretch>
          </p:blipFill>
          <p:spPr>
            <a:xfrm rot="10294413">
              <a:off x="9011189" y="3225909"/>
              <a:ext cx="1337143" cy="983428"/>
            </a:xfrm>
            <a:custGeom>
              <a:avLst/>
              <a:gdLst>
                <a:gd name="connsiteX0" fmla="*/ 1803639 w 1803639"/>
                <a:gd name="connsiteY0" fmla="*/ 1 h 1326521"/>
                <a:gd name="connsiteX1" fmla="*/ 1803639 w 1803639"/>
                <a:gd name="connsiteY1" fmla="*/ 942899 h 1326521"/>
                <a:gd name="connsiteX2" fmla="*/ 826715 w 1803639"/>
                <a:gd name="connsiteY2" fmla="*/ 1326521 h 1326521"/>
                <a:gd name="connsiteX3" fmla="*/ 162361 w 1803639"/>
                <a:gd name="connsiteY3" fmla="*/ 1326521 h 1326521"/>
                <a:gd name="connsiteX4" fmla="*/ 0 w 1803639"/>
                <a:gd name="connsiteY4" fmla="*/ 913055 h 1326521"/>
                <a:gd name="connsiteX5" fmla="*/ 0 w 1803639"/>
                <a:gd name="connsiteY5" fmla="*/ 0 h 132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3639" h="1326521">
                  <a:moveTo>
                    <a:pt x="1803639" y="1"/>
                  </a:moveTo>
                  <a:lnTo>
                    <a:pt x="1803639" y="942899"/>
                  </a:lnTo>
                  <a:lnTo>
                    <a:pt x="826715" y="1326521"/>
                  </a:lnTo>
                  <a:lnTo>
                    <a:pt x="162361" y="1326521"/>
                  </a:lnTo>
                  <a:lnTo>
                    <a:pt x="0" y="9130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7" name="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15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8" t="28116" r="4184"/>
            <a:stretch>
              <a:fillRect/>
            </a:stretch>
          </p:blipFill>
          <p:spPr>
            <a:xfrm flipH="1" flipV="1">
              <a:off x="-4" y="-15575"/>
              <a:ext cx="3501609" cy="2431489"/>
            </a:xfrm>
            <a:custGeom>
              <a:avLst/>
              <a:gdLst>
                <a:gd name="connsiteX0" fmla="*/ 0 w 3147692"/>
                <a:gd name="connsiteY0" fmla="*/ 2044372 h 2185731"/>
                <a:gd name="connsiteX1" fmla="*/ 1649767 w 3147692"/>
                <a:gd name="connsiteY1" fmla="*/ 494514 h 2185731"/>
                <a:gd name="connsiteX2" fmla="*/ 3147692 w 3147692"/>
                <a:gd name="connsiteY2" fmla="*/ 0 h 2185731"/>
                <a:gd name="connsiteX3" fmla="*/ 3147692 w 3147692"/>
                <a:gd name="connsiteY3" fmla="*/ 2185731 h 2185731"/>
                <a:gd name="connsiteX4" fmla="*/ 46667 w 3147692"/>
                <a:gd name="connsiteY4" fmla="*/ 2185731 h 218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7692" h="2185731">
                  <a:moveTo>
                    <a:pt x="0" y="2044372"/>
                  </a:moveTo>
                  <a:lnTo>
                    <a:pt x="1649767" y="494514"/>
                  </a:lnTo>
                  <a:lnTo>
                    <a:pt x="3147692" y="0"/>
                  </a:lnTo>
                  <a:lnTo>
                    <a:pt x="3147692" y="2185731"/>
                  </a:lnTo>
                  <a:lnTo>
                    <a:pt x="46667" y="2185731"/>
                  </a:lnTo>
                  <a:close/>
                </a:path>
              </a:pathLst>
            </a:custGeom>
          </p:spPr>
        </p:pic>
      </p:grpSp>
      <p:sp>
        <p:nvSpPr>
          <p:cNvPr id="5" name=""/>
          <p:cNvSpPr>
            <a:spLocks noGrp="1"/>
          </p:cNvSpPr>
          <p:nvPr>
            <p:ph type="title" hasCustomPrompt="1"/>
          </p:nvPr>
        </p:nvSpPr>
        <p:spPr>
          <a:xfrm>
            <a:off x="1975254" y="1213305"/>
            <a:ext cx="7395872" cy="243890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lnSpc>
                <a:spcPct val="100000"/>
              </a:lnSpc>
              <a:defRPr sz="8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" name=""/>
          <p:cNvSpPr>
            <a:spLocks noGrp="1"/>
          </p:cNvSpPr>
          <p:nvPr>
            <p:ph type="body" sz="quarter" idx="13" hasCustomPrompt="1"/>
          </p:nvPr>
        </p:nvSpPr>
        <p:spPr>
          <a:xfrm>
            <a:off x="1975254" y="5279253"/>
            <a:ext cx="4785844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"/>
          <p:cNvSpPr>
            <a:spLocks noGrp="1"/>
          </p:cNvSpPr>
          <p:nvPr>
            <p:ph type="body" sz="quarter" idx="14" hasCustomPrompt="1"/>
          </p:nvPr>
        </p:nvSpPr>
        <p:spPr>
          <a:xfrm>
            <a:off x="1975254" y="5579649"/>
            <a:ext cx="4785844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microsoft.com/office/2007/relationships/hdphoto" Target="../media/hdphoto3.wdp"/></Relationships>
</file>

<file path=ppt/slideMasters/slideMaster1.xml><?xml version="1.0" encoding="utf-8"?>
<p:sldMaster xmlns:a14="http://schemas.microsoft.com/office/drawing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 name="Slide Master">
    <p:bg>
      <p:bgPr>
        <a:solidFill>
          <a:schemeClr val="accent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"/>
          <p:cNvGrpSpPr/>
          <p:nvPr/>
        </p:nvGrpSpPr>
        <p:grpSpPr>
          <a:xfrm>
            <a:off x="-12700" y="-1306482"/>
            <a:ext cx="12204700" cy="8429777"/>
            <a:chOff x="-12700" y="-1306482"/>
            <a:chExt cx="12204700" cy="8429777"/>
          </a:xfrm>
        </p:grpSpPr>
        <p:pic>
          <p:nvPicPr>
            <p:cNvPr id="7" name=""/>
            <p:cNvPicPr>
              <a:picLocks noChangeAspect="1" noChangeArrowheads="1"/>
            </p:cNvPicPr>
            <p:nvPr/>
          </p:nvPicPr>
          <p:blipFill>
            <a:blip r:embed="rId9">
              <a:alphaModFix amt="76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9" b="16279"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"/>
            <p:cNvPicPr>
              <a:picLocks noChangeAspect="1"/>
            </p:cNvPicPr>
            <p:nvPr/>
          </p:nvPicPr>
          <p:blipFill>
            <a:blip r:embed="rId11">
              <a:alphaModFix amt="72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30000"/>
                      </a14:imgEffect>
                      <a14:imgEffect>
                        <a14:saturation sat="1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29" r="41568" b="4034"/>
            <a:stretch>
              <a:fillRect/>
            </a:stretch>
          </p:blipFill>
          <p:spPr>
            <a:xfrm flipH="1">
              <a:off x="-12700" y="1"/>
              <a:ext cx="2470577" cy="2032000"/>
            </a:xfrm>
            <a:custGeom>
              <a:avLst/>
              <a:gdLst>
                <a:gd name="connsiteX0" fmla="*/ 0 w 8338198"/>
                <a:gd name="connsiteY0" fmla="*/ 0 h 6858000"/>
                <a:gd name="connsiteX1" fmla="*/ 8338198 w 8338198"/>
                <a:gd name="connsiteY1" fmla="*/ 0 h 6858000"/>
                <a:gd name="connsiteX2" fmla="*/ 8338198 w 8338198"/>
                <a:gd name="connsiteY2" fmla="*/ 6858000 h 6858000"/>
                <a:gd name="connsiteX3" fmla="*/ 0 w 833819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38198" h="6858000">
                  <a:moveTo>
                    <a:pt x="0" y="0"/>
                  </a:moveTo>
                  <a:lnTo>
                    <a:pt x="8338198" y="0"/>
                  </a:lnTo>
                  <a:lnTo>
                    <a:pt x="8338198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16" name="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13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2" b="72141"/>
            <a:stretch>
              <a:fillRect/>
            </a:stretch>
          </p:blipFill>
          <p:spPr>
            <a:xfrm rot="425494">
              <a:off x="3023595" y="266901"/>
              <a:ext cx="1242739" cy="913996"/>
            </a:xfrm>
            <a:custGeom>
              <a:avLst/>
              <a:gdLst>
                <a:gd name="connsiteX0" fmla="*/ 1803639 w 1803639"/>
                <a:gd name="connsiteY0" fmla="*/ 1 h 1326521"/>
                <a:gd name="connsiteX1" fmla="*/ 1803639 w 1803639"/>
                <a:gd name="connsiteY1" fmla="*/ 942899 h 1326521"/>
                <a:gd name="connsiteX2" fmla="*/ 826715 w 1803639"/>
                <a:gd name="connsiteY2" fmla="*/ 1326521 h 1326521"/>
                <a:gd name="connsiteX3" fmla="*/ 162361 w 1803639"/>
                <a:gd name="connsiteY3" fmla="*/ 1326521 h 1326521"/>
                <a:gd name="connsiteX4" fmla="*/ 0 w 1803639"/>
                <a:gd name="connsiteY4" fmla="*/ 913055 h 1326521"/>
                <a:gd name="connsiteX5" fmla="*/ 0 w 1803639"/>
                <a:gd name="connsiteY5" fmla="*/ 0 h 132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3639" h="1326521">
                  <a:moveTo>
                    <a:pt x="1803639" y="1"/>
                  </a:moveTo>
                  <a:lnTo>
                    <a:pt x="1803639" y="942899"/>
                  </a:lnTo>
                  <a:lnTo>
                    <a:pt x="826715" y="1326521"/>
                  </a:lnTo>
                  <a:lnTo>
                    <a:pt x="162361" y="1326521"/>
                  </a:lnTo>
                  <a:lnTo>
                    <a:pt x="0" y="9130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1" name=""/>
            <p:cNvPicPr>
              <a:picLocks noChangeAspect="1"/>
            </p:cNvPicPr>
            <p:nvPr/>
          </p:nvPicPr>
          <p:blipFill>
            <a:blip r:embed="rId11">
              <a:alphaModFix amt="72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30000"/>
                      </a14:imgEffect>
                      <a14:imgEffect>
                        <a14:saturation sat="1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29" r="41568" b="4034"/>
            <a:stretch>
              <a:fillRect/>
            </a:stretch>
          </p:blipFill>
          <p:spPr>
            <a:xfrm rot="2339857" flipH="1">
              <a:off x="2088639" y="-1306482"/>
              <a:ext cx="4458722" cy="3667209"/>
            </a:xfrm>
            <a:custGeom>
              <a:avLst/>
              <a:gdLst>
                <a:gd name="connsiteX0" fmla="*/ 4458722 w 4458722"/>
                <a:gd name="connsiteY0" fmla="*/ 2960495 h 3667209"/>
                <a:gd name="connsiteX1" fmla="*/ 802504 w 4458722"/>
                <a:gd name="connsiteY1" fmla="*/ 0 h 3667209"/>
                <a:gd name="connsiteX2" fmla="*/ 0 w 4458722"/>
                <a:gd name="connsiteY2" fmla="*/ 0 h 3667209"/>
                <a:gd name="connsiteX3" fmla="*/ 0 w 4458722"/>
                <a:gd name="connsiteY3" fmla="*/ 3667209 h 3667209"/>
                <a:gd name="connsiteX4" fmla="*/ 4458722 w 4458722"/>
                <a:gd name="connsiteY4" fmla="*/ 3667209 h 366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8722" h="3667209">
                  <a:moveTo>
                    <a:pt x="4458722" y="2960495"/>
                  </a:moveTo>
                  <a:lnTo>
                    <a:pt x="802504" y="0"/>
                  </a:lnTo>
                  <a:lnTo>
                    <a:pt x="0" y="0"/>
                  </a:lnTo>
                  <a:lnTo>
                    <a:pt x="0" y="3667209"/>
                  </a:lnTo>
                  <a:lnTo>
                    <a:pt x="4458722" y="3667209"/>
                  </a:lnTo>
                  <a:close/>
                </a:path>
              </a:pathLst>
            </a:custGeom>
          </p:spPr>
        </p:pic>
        <p:pic>
          <p:nvPicPr>
            <p:cNvPr id="14" name="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15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65"/>
            <a:stretch>
              <a:fillRect/>
            </a:stretch>
          </p:blipFill>
          <p:spPr>
            <a:xfrm>
              <a:off x="9503294" y="1"/>
              <a:ext cx="2688706" cy="2502534"/>
            </a:xfrm>
            <a:custGeom>
              <a:avLst/>
              <a:gdLst>
                <a:gd name="connsiteX0" fmla="*/ 0 w 2688706"/>
                <a:gd name="connsiteY0" fmla="*/ 0 h 2502534"/>
                <a:gd name="connsiteX1" fmla="*/ 2688706 w 2688706"/>
                <a:gd name="connsiteY1" fmla="*/ 0 h 2502534"/>
                <a:gd name="connsiteX2" fmla="*/ 2688706 w 2688706"/>
                <a:gd name="connsiteY2" fmla="*/ 2502534 h 2502534"/>
                <a:gd name="connsiteX3" fmla="*/ 0 w 2688706"/>
                <a:gd name="connsiteY3" fmla="*/ 2502534 h 250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8706" h="2502534">
                  <a:moveTo>
                    <a:pt x="0" y="0"/>
                  </a:moveTo>
                  <a:lnTo>
                    <a:pt x="2688706" y="0"/>
                  </a:lnTo>
                  <a:lnTo>
                    <a:pt x="2688706" y="2502534"/>
                  </a:lnTo>
                  <a:lnTo>
                    <a:pt x="0" y="2502534"/>
                  </a:lnTo>
                  <a:close/>
                </a:path>
              </a:pathLst>
            </a:custGeom>
          </p:spPr>
        </p:pic>
        <p:pic>
          <p:nvPicPr>
            <p:cNvPr id="15" name="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13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2" b="72141"/>
            <a:stretch>
              <a:fillRect/>
            </a:stretch>
          </p:blipFill>
          <p:spPr>
            <a:xfrm rot="425494">
              <a:off x="96254" y="5420495"/>
              <a:ext cx="2315257" cy="1702800"/>
            </a:xfrm>
            <a:custGeom>
              <a:avLst/>
              <a:gdLst>
                <a:gd name="connsiteX0" fmla="*/ 1803639 w 1803639"/>
                <a:gd name="connsiteY0" fmla="*/ 1 h 1326521"/>
                <a:gd name="connsiteX1" fmla="*/ 1803639 w 1803639"/>
                <a:gd name="connsiteY1" fmla="*/ 942899 h 1326521"/>
                <a:gd name="connsiteX2" fmla="*/ 826715 w 1803639"/>
                <a:gd name="connsiteY2" fmla="*/ 1326521 h 1326521"/>
                <a:gd name="connsiteX3" fmla="*/ 162361 w 1803639"/>
                <a:gd name="connsiteY3" fmla="*/ 1326521 h 1326521"/>
                <a:gd name="connsiteX4" fmla="*/ 0 w 1803639"/>
                <a:gd name="connsiteY4" fmla="*/ 913055 h 1326521"/>
                <a:gd name="connsiteX5" fmla="*/ 0 w 1803639"/>
                <a:gd name="connsiteY5" fmla="*/ 0 h 132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3639" h="1326521">
                  <a:moveTo>
                    <a:pt x="1803639" y="1"/>
                  </a:moveTo>
                  <a:lnTo>
                    <a:pt x="1803639" y="942899"/>
                  </a:lnTo>
                  <a:lnTo>
                    <a:pt x="826715" y="1326521"/>
                  </a:lnTo>
                  <a:lnTo>
                    <a:pt x="162361" y="1326521"/>
                  </a:lnTo>
                  <a:lnTo>
                    <a:pt x="0" y="9130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65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226e970db95849d7" /><Relationship Type="http://schemas.openxmlformats.org/officeDocument/2006/relationships/tags" Target="/ppt/tags/tag7024.xml" Id="rId1" /><Relationship Type="http://schemas.openxmlformats.org/officeDocument/2006/relationships/image" Target="/ppt/media/image1623.jp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000a4af83ac14120" /><Relationship Type="http://schemas.openxmlformats.org/officeDocument/2006/relationships/tags" Target="/ppt/tags/tag6925.xml" Id="rId1" /><Relationship Type="http://schemas.openxmlformats.org/officeDocument/2006/relationships/image" Target="/ppt/media/image424.jp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5e1dcfbe3b01404c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4e6cc89363b94ed8" /><Relationship Type="http://schemas.openxmlformats.org/officeDocument/2006/relationships/tags" Target="/ppt/tags/tag20526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5a66c1e61de24754" /><Relationship Type="http://schemas.openxmlformats.org/officeDocument/2006/relationships/tags" Target="/ppt/tags/tag21427.xml" Id="rId1" /><Relationship Type="http://schemas.openxmlformats.org/officeDocument/2006/relationships/image" Target="/ppt/media/image3225.jpg" Id="rId4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46145eaa8fc74c28" /><Relationship Type="http://schemas.openxmlformats.org/officeDocument/2006/relationships/tags" Target="/ppt/tags/tag7828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88d7c5e153aa4c7c" /><Relationship Type="http://schemas.openxmlformats.org/officeDocument/2006/relationships/tags" Target="/ppt/tags/tag39429.xml" Id="rId1" /><Relationship Type="http://schemas.openxmlformats.org/officeDocument/2006/relationships/image" Target="/ppt/media/image3726.jpg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33d771e3b3984b16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76c837a9af534630" /><Relationship Type="http://schemas.openxmlformats.org/officeDocument/2006/relationships/tags" Target="/ppt/tags/tag112210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1090b4ac683c4bd8" /><Relationship Type="http://schemas.openxmlformats.org/officeDocument/2006/relationships/tags" Target="/ppt/tags/tag6211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a298e66678194ebf" /><Relationship Type="http://schemas.openxmlformats.org/officeDocument/2006/relationships/tags" Target="/ppt/tags/tag75212.xml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b63e2f4263ef4395" /><Relationship Type="http://schemas.openxmlformats.org/officeDocument/2006/relationships/tags" Target="/ppt/tags/tag51213.xml" Id="rId1" /><Relationship Type="http://schemas.openxmlformats.org/officeDocument/2006/relationships/image" Target="/ppt/media/image727.jpg" Id="rId4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331e441a1eaa4bf8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6ee7970296374c38" /><Relationship Type="http://schemas.openxmlformats.org/officeDocument/2006/relationships/tags" Target="/ppt/tags/tag45214.xml" Id="rId1" /><Relationship Type="http://schemas.openxmlformats.org/officeDocument/2006/relationships/image" Target="/ppt/media/image1528.jpg" Id="rId4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dfa370cfed5149a9" /><Relationship Type="http://schemas.openxmlformats.org/officeDocument/2006/relationships/tags" Target="/ppt/tags/tag4215.xml" Id="rId1" /><Relationship Type="http://schemas.openxmlformats.org/officeDocument/2006/relationships/image" Target="/ppt/media/image129.jpg" Id="rId4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ff7174e128c14d1d" /><Relationship Type="http://schemas.openxmlformats.org/officeDocument/2006/relationships/tags" Target="/ppt/tags/tag17216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e6ef50f9735240a7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02cd5e0aa0de4d4a" /><Relationship Type="http://schemas.openxmlformats.org/officeDocument/2006/relationships/tags" Target="/ppt/tags/tag48217.xml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c88e630b2e2a4844" /><Relationship Type="http://schemas.openxmlformats.org/officeDocument/2006/relationships/tags" Target="/ppt/tags/tag41218.xml" Id="rId1" /><Relationship Type="http://schemas.openxmlformats.org/officeDocument/2006/relationships/image" Target="/ppt/media/image11210.jpg" Id="rId4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8a54f865c71f460f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3e3e49607a124f95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3e51cdd9948041b5" /><Relationship Type="http://schemas.openxmlformats.org/officeDocument/2006/relationships/tags" Target="/ppt/tags/tag8219.xml" Id="rId1" /><Relationship Type="http://schemas.openxmlformats.org/officeDocument/2006/relationships/image" Target="/ppt/media/image5211.jpg" Id="rId6" /><Relationship Type="http://schemas.openxmlformats.org/officeDocument/2006/relationships/image" Target="/ppt/media/image4312.jpg" Id="rId5" /><Relationship Type="http://schemas.openxmlformats.org/officeDocument/2006/relationships/image" Target="/ppt/media/image3413.jpg" Id="rId4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6cb3885401824f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51bc338d52514a88" /><Relationship Type="http://schemas.openxmlformats.org/officeDocument/2006/relationships/tags" Target="/ppt/tags/tag48220.xml" Id="rId1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9b793179f66c4dd8" /><Relationship Type="http://schemas.openxmlformats.org/officeDocument/2006/relationships/tags" Target="/ppt/tags/tag130221.xml" Id="rId1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e8f13f53c7314de7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0175071ba9b942cd" /><Relationship Type="http://schemas.openxmlformats.org/officeDocument/2006/relationships/tags" Target="/ppt/tags/tag107222.xml" Id="rId3" /><Relationship Type="http://schemas.openxmlformats.org/officeDocument/2006/relationships/tags" Target="/ppt/tags/tag111323.xml" Id="rId7" /><Relationship Type="http://schemas.openxmlformats.org/officeDocument/2006/relationships/tags" Target="/ppt/tags/tag106424.xml" Id="rId2" /><Relationship Type="http://schemas.openxmlformats.org/officeDocument/2006/relationships/tags" Target="/ppt/tags/tag105525.xml" Id="rId1" /><Relationship Type="http://schemas.openxmlformats.org/officeDocument/2006/relationships/tags" Target="/ppt/tags/tag110626.xml" Id="rId6" /><Relationship Type="http://schemas.openxmlformats.org/officeDocument/2006/relationships/tags" Target="/ppt/tags/tag109727.xml" Id="rId5" /><Relationship Type="http://schemas.openxmlformats.org/officeDocument/2006/relationships/tags" Target="/ppt/tags/tag108828.xml" Id="rId4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0f7f04adbeb64570" /><Relationship Type="http://schemas.openxmlformats.org/officeDocument/2006/relationships/tags" Target="/ppt/tags/tag188229.xml" Id="rId3" /><Relationship Type="http://schemas.openxmlformats.org/officeDocument/2006/relationships/tags" Target="/ppt/tags/tag187330.xml" Id="rId2" /><Relationship Type="http://schemas.openxmlformats.org/officeDocument/2006/relationships/tags" Target="/ppt/tags/tag186431.xml" Id="rId1" /><Relationship Type="http://schemas.openxmlformats.org/officeDocument/2006/relationships/tags" Target="/ppt/tags/tag190532.xml" Id="rId5" /><Relationship Type="http://schemas.openxmlformats.org/officeDocument/2006/relationships/tags" Target="/ppt/tags/tag189633.xml" Id="rId4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e8e8b9c2b48e41e1" /><Relationship Type="http://schemas.openxmlformats.org/officeDocument/2006/relationships/tags" Target="/ppt/tags/tag28234.xml" Id="rId1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6d747f54c4c749cd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02fea846f94c4add" /><Relationship Type="http://schemas.openxmlformats.org/officeDocument/2006/relationships/tags" Target="/ppt/tags/tag344235.xml" Id="rId1" /><Relationship Type="http://schemas.openxmlformats.org/officeDocument/2006/relationships/image" Target="/ppt/media/image20214.jpg" Id="rId4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133761546bbf44a6" /><Relationship Type="http://schemas.openxmlformats.org/officeDocument/2006/relationships/tags" Target="/ppt/tags/tag31236.xml" Id="rId1" /><Relationship Type="http://schemas.openxmlformats.org/officeDocument/2006/relationships/image" Target="/ppt/media/image7215.jpg" Id="rId4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7e15e2ba065f4fdf" /><Relationship Type="http://schemas.openxmlformats.org/officeDocument/2006/relationships/tags" Target="/ppt/tags/tag48237.xml" Id="rId1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6b2997736e9d4cab" /><Relationship Type="http://schemas.openxmlformats.org/officeDocument/2006/relationships/tags" Target="/ppt/tags/tag95238.xml" Id="rId1" /><Relationship Type="http://schemas.openxmlformats.org/officeDocument/2006/relationships/image" Target="/ppt/media/image19216.jpg" Id="rId4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e2407409359d4d80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723e8e51b989474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eff979352fd94820" /><Relationship Type="http://schemas.openxmlformats.org/officeDocument/2006/relationships/tags" Target="/ppt/tags/tag342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85af1204dd424055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91722910dd4f44e5" /><Relationship Type="http://schemas.openxmlformats.org/officeDocument/2006/relationships/tags" Target="/ppt/tags/tag423.xml" Id="rId1" /><Relationship Type="http://schemas.openxmlformats.org/officeDocument/2006/relationships/image" Target="/ppt/media/image122.jpg" Id="rId4" /></Relationships>
</file>

<file path=ppt/slides/slide10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2f24e490-c339-41c6-bf9a-86e4f9dd6087.source.3.zh-Hans.pptx">
            <a:extLst>
              <a:ext uri="{FF2B5EF4-FFF2-40B4-BE49-F238E27FC236}">
                <a16:creationId id="{E29B9FBB-C3CE-CC15-9A67-E91586C9C061}"/>
              </a:ext>
            </a:extLst>
          </p:cNvPr>
          <p:cNvGrpSpPr/>
          <p:nvPr/>
        </p:nvGrpSpPr>
        <p:grpSpPr>
          <a:xfrm>
            <a:off x="663575" y="1130300"/>
            <a:ext cx="10864850" cy="5105400"/>
            <a:chOff x="663575" y="1130300"/>
            <a:chExt cx="10864850" cy="5105400"/>
          </a:xfrm>
        </p:grpSpPr>
        <p:grpSp>
          <p:nvGrpSpPr>
            <p:cNvPr id="37" name="组合 36">
              <a:extLst>
                <a:ext uri="{FF2B5EF4-FFF2-40B4-BE49-F238E27FC236}">
                  <a16:creationId id="{06B0AA66-469D-3BA0-1D56-D41AAB9FEC35}"/>
                </a:ext>
              </a:extLst>
            </p:cNvPr>
            <p:cNvGrpSpPr/>
            <p:nvPr/>
          </p:nvGrpSpPr>
          <p:grpSpPr>
            <a:xfrm>
              <a:off x="663575" y="1130300"/>
              <a:ext cx="10864850" cy="5105400"/>
              <a:chOff x="663575" y="1130300"/>
              <a:chExt cx="10864850" cy="5105400"/>
            </a:xfrm>
          </p:grpSpPr>
          <p:sp>
            <p:nvSpPr>
              <p:cNvPr id="22" name="PictureMisc1">
                <a:extLst>
                  <a:ext uri="{FF2B5EF4-FFF2-40B4-BE49-F238E27FC236}">
                    <a16:creationId id="{00A14ADA-1574-9368-CD75-EC46F296388B}"/>
                  </a:ext>
                </a:extLst>
              </p:cNvPr>
              <p:cNvSpPr/>
              <p:nvPr/>
            </p:nvSpPr>
            <p:spPr>
              <a:xfrm>
                <a:off x="663575" y="1130300"/>
                <a:ext cx="3493966" cy="5003800"/>
              </a:xfrm>
              <a:prstGeom prst="roundRect">
                <a:avLst>
                  <a:gd name="adj" fmla="val 4753"/>
                </a:avLst>
              </a:prstGeom>
              <a:blipFill>
                <a:blip r:embed="rId4"/>
                <a:stretch>
                  <a:fillRect l="-77768" t="0" r="-77768" b="0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3" name="Title">
                <a:extLst>
                  <a:ext uri="{FF2B5EF4-FFF2-40B4-BE49-F238E27FC236}">
                    <a16:creationId id="{24450043-87B4-3857-1CBF-C99BE8B187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57541" y="1130301"/>
                <a:ext cx="7370884" cy="5773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sz="2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介绍公司宗旨、架构及人员资源政策</a:t>
                </a:r>
                <a:endParaRPr lang="en-US" dirty="0"/>
              </a:p>
            </p:txBody>
          </p:sp>
          <p:sp>
            <p:nvSpPr>
              <p:cNvPr id="24" name="ShapeRoundedRectangle 27">
                <a:extLst>
                  <a:ext uri="{FF2B5EF4-FFF2-40B4-BE49-F238E27FC236}">
                    <a16:creationId id="{AB9D43EA-6772-D112-8DF9-D6BFB178BC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22172" y="1707695"/>
                <a:ext cx="8296728" cy="4528005"/>
              </a:xfrm>
              <a:prstGeom prst="roundRect">
                <a:avLst>
                  <a:gd name="adj" fmla="val 5989"/>
                </a:avLst>
              </a:prstGeom>
              <a:solidFill>
                <a:schemeClr val="bg1">
                  <a:alpha val="90000"/>
                </a:scheme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defTabSz="914400"/>
                <a:endParaRPr lang="zh-CN" altLang="en-US" sz="16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id="{5AD4E0B0-63D7-E463-15BB-6D62D21A8C82}"/>
                </a:ext>
              </a:extLst>
            </p:cNvPr>
            <p:cNvGrpSpPr/>
            <p:nvPr/>
          </p:nvGrpSpPr>
          <p:grpSpPr>
            <a:xfrm>
              <a:off x="3467099" y="1902280"/>
              <a:ext cx="7883071" cy="1285912"/>
              <a:chOff x="1682693" y="1411197"/>
              <a:chExt cx="9417107" cy="1181643"/>
            </a:xfrm>
          </p:grpSpPr>
          <p:sp>
            <p:nvSpPr>
              <p:cNvPr id="58" name="Bullet1">
                <a:extLst>
                  <a:ext uri="{FF2B5EF4-FFF2-40B4-BE49-F238E27FC236}">
                    <a16:creationId id="{9AF9602F-E23F-5AE3-C02C-03D6E616C48E}"/>
                  </a:ext>
                </a:extLst>
              </p:cNvPr>
              <p:cNvSpPr/>
              <p:nvPr/>
            </p:nvSpPr>
            <p:spPr>
              <a:xfrm>
                <a:off x="1682693" y="1411197"/>
                <a:ext cx="9417107" cy="4067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公司宗旨</a:t>
                </a:r>
                <a:endParaRPr lang="en-US" dirty="0"/>
              </a:p>
            </p:txBody>
          </p:sp>
          <p:sp>
            <p:nvSpPr>
              <p:cNvPr id="59" name="Text1">
                <a:extLst>
                  <a:ext uri="{FF2B5EF4-FFF2-40B4-BE49-F238E27FC236}">
                    <a16:creationId id="{969E8F41-5953-4D53-2E28-0124A1B2E927}"/>
                  </a:ext>
                </a:extLst>
              </p:cNvPr>
              <p:cNvSpPr/>
              <p:nvPr/>
            </p:nvSpPr>
            <p:spPr>
              <a:xfrm>
                <a:off x="1682694" y="1822393"/>
                <a:ext cx="9417106" cy="7704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科技普惠医疗，点亮生命希望。通过智能工具突破地域限制，提升癌症诊断效率与准确性。</a:t>
                </a:r>
                <a:endParaRPr lang="en-US" dirty="0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id="{B9A1826C-3472-1CA3-8948-0C321E1D200C}"/>
                </a:ext>
              </a:extLst>
            </p:cNvPr>
            <p:cNvGrpSpPr/>
            <p:nvPr/>
          </p:nvGrpSpPr>
          <p:grpSpPr>
            <a:xfrm>
              <a:off x="3467099" y="3377664"/>
              <a:ext cx="7883071" cy="1281053"/>
              <a:chOff x="1682693" y="2675686"/>
              <a:chExt cx="9417107" cy="1177177"/>
            </a:xfrm>
          </p:grpSpPr>
          <p:sp>
            <p:nvSpPr>
              <p:cNvPr id="52" name="Bullet2">
                <a:extLst>
                  <a:ext uri="{FF2B5EF4-FFF2-40B4-BE49-F238E27FC236}">
                    <a16:creationId id="{EAD59490-49B9-C163-B7EF-AFAE260226BD}"/>
                  </a:ext>
                </a:extLst>
              </p:cNvPr>
              <p:cNvSpPr/>
              <p:nvPr/>
            </p:nvSpPr>
            <p:spPr>
              <a:xfrm>
                <a:off x="1682693" y="2675686"/>
                <a:ext cx="9417107" cy="4067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公司架构</a:t>
                </a:r>
                <a:endParaRPr lang="en-US" dirty="0"/>
              </a:p>
            </p:txBody>
          </p:sp>
          <p:sp>
            <p:nvSpPr>
              <p:cNvPr id="53" name="Text2">
                <a:extLst>
                  <a:ext uri="{FF2B5EF4-FFF2-40B4-BE49-F238E27FC236}">
                    <a16:creationId id="{6B54B916-3D6D-1C0C-73F2-1992EB37374E}"/>
                  </a:ext>
                </a:extLst>
              </p:cNvPr>
              <p:cNvSpPr/>
              <p:nvPr/>
            </p:nvSpPr>
            <p:spPr>
              <a:xfrm>
                <a:off x="1682694" y="3082420"/>
                <a:ext cx="9417106" cy="770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团队分为五个核心部门：团队管理部门、技术研发部门、市场营销部门、财务管理部门和后期维护部门。</a:t>
                </a:r>
                <a:endParaRPr lang="en-US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id="{7E2BB879-2512-3D0B-BF83-8B0BAFC84E9D}"/>
                </a:ext>
              </a:extLst>
            </p:cNvPr>
            <p:cNvGrpSpPr/>
            <p:nvPr/>
          </p:nvGrpSpPr>
          <p:grpSpPr>
            <a:xfrm>
              <a:off x="3467099" y="4848188"/>
              <a:ext cx="7883071" cy="1285912"/>
              <a:chOff x="1682693" y="3935714"/>
              <a:chExt cx="9417107" cy="1181643"/>
            </a:xfrm>
          </p:grpSpPr>
          <p:sp>
            <p:nvSpPr>
              <p:cNvPr id="46" name="Bullet3">
                <a:extLst>
                  <a:ext uri="{FF2B5EF4-FFF2-40B4-BE49-F238E27FC236}">
                    <a16:creationId id="{A6EE5E59-2DBC-67AC-1A69-9F1551F37AD7}"/>
                  </a:ext>
                </a:extLst>
              </p:cNvPr>
              <p:cNvSpPr/>
              <p:nvPr/>
            </p:nvSpPr>
            <p:spPr>
              <a:xfrm>
                <a:off x="1682693" y="3935714"/>
                <a:ext cx="9417107" cy="4067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公司人员团队资源政策</a:t>
                </a:r>
                <a:endParaRPr lang="en-US" dirty="0"/>
              </a:p>
            </p:txBody>
          </p:sp>
          <p:sp>
            <p:nvSpPr>
              <p:cNvPr id="47" name="Text3">
                <a:extLst>
                  <a:ext uri="{FF2B5EF4-FFF2-40B4-BE49-F238E27FC236}">
                    <a16:creationId id="{6C195580-073E-DE60-2244-26B6863BD52F}"/>
                  </a:ext>
                </a:extLst>
              </p:cNvPr>
              <p:cNvSpPr/>
              <p:nvPr/>
            </p:nvSpPr>
            <p:spPr>
              <a:xfrm>
                <a:off x="1682694" y="4346910"/>
                <a:ext cx="9417106" cy="7704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实行基本工资+项目奖励制度，提供学习与发展支持和团队活动。</a:t>
                </a:r>
                <a:endParaRPr lang="en-US" dirty="0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公司概述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ebbb351f-9fcb-4fa5-8136-5dcb6462bc27.source.2.zh-Hans.pptx">
            <a:extLst>
              <a:ext uri="{FF2B5EF4-FFF2-40B4-BE49-F238E27FC236}">
                <a16:creationId id="{0F435542-CF37-5FF2-C145-CF3A9CAD3956}"/>
              </a:ext>
            </a:extLst>
          </p:cNvPr>
          <p:cNvGrpSpPr/>
          <p:nvPr/>
        </p:nvGrpSpPr>
        <p:grpSpPr>
          <a:xfrm>
            <a:off x="660400" y="1130300"/>
            <a:ext cx="10858500" cy="4999039"/>
            <a:chOff x="660400" y="1130300"/>
            <a:chExt cx="10858500" cy="4999039"/>
          </a:xfrm>
        </p:grpSpPr>
        <p:sp>
          <p:nvSpPr>
            <p:cNvPr id="5" name="PictureMisc1">
              <a:extLst>
                <a:ext uri="{FF2B5EF4-FFF2-40B4-BE49-F238E27FC236}">
                  <a16:creationId id="{839A47B8-4143-E95A-0441-E1AD2E428301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10858500" cy="1443933"/>
            </a:xfrm>
            <a:prstGeom prst="roundRect">
              <a:avLst>
                <a:gd name="adj" fmla="val 12313"/>
              </a:avLst>
            </a:prstGeom>
            <a:blipFill>
              <a:blip r:embed="rId4"/>
              <a:srcRect/>
              <a:stretch>
                <a:fillRect l="0" t="-200669" r="0" b="-200669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Title">
              <a:extLst>
                <a:ext uri="{FF2B5EF4-FFF2-40B4-BE49-F238E27FC236}">
                  <a16:creationId id="{5D305035-4637-81D5-34A7-567A357029CD}"/>
                </a:ext>
              </a:extLst>
            </p:cNvPr>
            <p:cNvSpPr txBox="1"/>
            <p:nvPr/>
          </p:nvSpPr>
          <p:spPr>
            <a:xfrm>
              <a:off x="660400" y="2023165"/>
              <a:ext cx="10858499" cy="551069"/>
            </a:xfrm>
            <a:prstGeom prst="round2SameRect">
              <a:avLst>
                <a:gd name="adj1" fmla="val 0"/>
                <a:gd name="adj2" fmla="val 31112"/>
              </a:avLst>
            </a:prstGeom>
            <a:solidFill>
              <a:schemeClr val="bg1">
                <a:alpha val="80000"/>
              </a:schemeClr>
            </a:solidFill>
          </p:spPr>
          <p:txBody>
            <a:bodyPr vert="horz" wrap="square" rtlCol="0" anchor="ctr">
              <a:normAutofit/>
            </a:bodyPr>
            <a:lstStyle/>
            <a:p>
              <a:pPr/>
              <a:r>
                <a:rPr lang="zh-CN" altLang="en-US" sz="2400" b="1" dirty="0"/>
                <a:t>包括品牌资产和数据资源资产</a:t>
              </a:r>
              <a:endParaRPr lang="en-US" dirty="0"/>
            </a:p>
          </p:txBody>
        </p:sp>
        <p:grpSp>
          <p:nvGrpSpPr>
            <p:cNvPr id="4" name="组合 3">
              <a:extLst>
                <a:ext uri="{FF2B5EF4-FFF2-40B4-BE49-F238E27FC236}">
                  <a16:creationId id="{749D4303-0285-0855-7ACB-09050030DE76}"/>
                </a:ext>
              </a:extLst>
            </p:cNvPr>
            <p:cNvGrpSpPr/>
            <p:nvPr/>
          </p:nvGrpSpPr>
          <p:grpSpPr>
            <a:xfrm>
              <a:off x="660400" y="2899612"/>
              <a:ext cx="10858500" cy="3229727"/>
              <a:chOff x="660400" y="1661702"/>
              <a:chExt cx="3795450" cy="2997095"/>
            </a:xfrm>
          </p:grpSpPr>
          <p:grpSp>
            <p:nvGrpSpPr>
              <p:cNvPr id="23" name="组合 22">
                <a:extLst>
                  <a:ext uri="{FF2B5EF4-FFF2-40B4-BE49-F238E27FC236}">
                    <a16:creationId id="{775B3850-6F7F-E391-6978-F7B06F1AE6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1661702"/>
                <a:ext cx="3795450" cy="1521790"/>
                <a:chOff x="797462" y="1740335"/>
                <a:chExt cx="3220935" cy="1633486"/>
              </a:xfrm>
            </p:grpSpPr>
            <p:sp>
              <p:nvSpPr>
                <p:cNvPr id="14" name="Bullet1">
                  <a:extLst>
                    <a:ext uri="{FF2B5EF4-FFF2-40B4-BE49-F238E27FC236}">
                      <a16:creationId id="{38BC9DAC-2FE9-5287-62F2-72BEB1BDD4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740335"/>
                  <a:ext cx="3220935" cy="5501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品牌资产品牌资产</a:t>
                  </a:r>
                  <a:endParaRPr lang="en-US" dirty="0"/>
                </a:p>
              </p:txBody>
            </p:sp>
            <p:sp>
              <p:nvSpPr>
                <p:cNvPr id="15" name="Text1">
                  <a:extLst>
                    <a:ext uri="{FF2B5EF4-FFF2-40B4-BE49-F238E27FC236}">
                      <a16:creationId id="{A84E6469-ED31-03FE-EA94-1E9F34D56F6B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紧扣癌症诊疗领域的社会需求，打造专业、可靠、创新的品牌形象。</a:t>
                  </a:r>
                  <a:endParaRPr lang="en-US" dirty="0"/>
                </a:p>
              </p:txBody>
            </p:sp>
          </p:grpSp>
          <p:grpSp>
            <p:nvGrpSpPr>
              <p:cNvPr id="2" name="组合 1">
                <a:extLst>
                  <a:ext uri="{FF2B5EF4-FFF2-40B4-BE49-F238E27FC236}">
                    <a16:creationId id="{6706484E-DB10-B376-64F9-066FF82593D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3137007"/>
                <a:ext cx="3795450" cy="1521790"/>
                <a:chOff x="797462" y="1740335"/>
                <a:chExt cx="3220935" cy="1633486"/>
              </a:xfrm>
            </p:grpSpPr>
            <p:sp>
              <p:nvSpPr>
                <p:cNvPr id="6" name="Bullet2">
                  <a:extLst>
                    <a:ext uri="{FF2B5EF4-FFF2-40B4-BE49-F238E27FC236}">
                      <a16:creationId id="{442692D0-C08A-4075-BE72-FDC132F0A73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740335"/>
                  <a:ext cx="3220935" cy="5501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数据资源资产</a:t>
                  </a:r>
                  <a:endParaRPr lang="en-US" dirty="0"/>
                </a:p>
              </p:txBody>
            </p:sp>
            <p:sp>
              <p:nvSpPr>
                <p:cNvPr id="7" name="Text2">
                  <a:extLst>
                    <a:ext uri="{FF2B5EF4-FFF2-40B4-BE49-F238E27FC236}">
                      <a16:creationId id="{E4747FE7-71DF-2F57-3E88-DDB1F422282E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高度重视数据资源的积累和管理，形成具有独特价值的数据资源库。</a:t>
                  </a:r>
                  <a:endParaRPr lang="en-US" dirty="0"/>
                </a:p>
              </p:txBody>
            </p:sp>
          </p:grp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无形资产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产品与技术</a:t>
            </a:r>
            <a:endParaRPr lang="en-US" dirty="0"/>
          </a:p>
        </p:txBody>
      </p:sp>
      <p:sp>
        <p:nvSpPr>
          <p:cNvPr id="25" name="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详细描述产品的技术基础、设计理念、功能设计及特色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c441954-5502-4bf5-ad58-7e6e78906d8a.source.4.zh-Hans.pptx">
            <a:extLst>
              <a:ext uri="{FF2B5EF4-FFF2-40B4-BE49-F238E27FC236}">
                <a16:creationId id="{D0BA0D4D-13BF-E551-7EFC-FB698E8715BA}"/>
              </a:ext>
            </a:extLst>
          </p:cNvPr>
          <p:cNvGrpSpPr/>
          <p:nvPr/>
        </p:nvGrpSpPr>
        <p:grpSpPr>
          <a:xfrm>
            <a:off x="0" y="0"/>
            <a:ext cx="11518900" cy="6171334"/>
            <a:chOff x="0" y="0"/>
            <a:chExt cx="11518900" cy="6171334"/>
          </a:xfrm>
        </p:grpSpPr>
        <p:sp>
          <p:nvSpPr>
            <p:cNvPr id="103" name="任意多边形: 形状 102">
              <a:extLst>
                <a:ext uri="{FF2B5EF4-FFF2-40B4-BE49-F238E27FC236}">
                  <a16:creationId id="{098BAAE4-84BC-453F-E459-4FA1C3ADA6BD}"/>
                </a:ext>
              </a:extLst>
            </p:cNvPr>
            <p:cNvSpPr/>
            <p:nvPr/>
          </p:nvSpPr>
          <p:spPr>
            <a:xfrm>
              <a:off x="0" y="0"/>
              <a:ext cx="11452487" cy="6171334"/>
            </a:xfrm>
            <a:custGeom>
              <a:avLst/>
              <a:gdLst>
                <a:gd name="connsiteX0" fmla="*/ 11253559 w 11452487"/>
                <a:gd name="connsiteY0" fmla="*/ 0 h 6171334"/>
                <a:gd name="connsiteX1" fmla="*/ 11452487 w 11452487"/>
                <a:gd name="connsiteY1" fmla="*/ 0 h 6171334"/>
                <a:gd name="connsiteX2" fmla="*/ 11357560 w 11452487"/>
                <a:gd name="connsiteY2" fmla="*/ 67593 h 6171334"/>
                <a:gd name="connsiteX3" fmla="*/ 10356819 w 11452487"/>
                <a:gd name="connsiteY3" fmla="*/ 1028512 h 6171334"/>
                <a:gd name="connsiteX4" fmla="*/ 8203539 w 11452487"/>
                <a:gd name="connsiteY4" fmla="*/ 1956880 h 6171334"/>
                <a:gd name="connsiteX5" fmla="*/ 6515173 w 11452487"/>
                <a:gd name="connsiteY5" fmla="*/ 3875096 h 6171334"/>
                <a:gd name="connsiteX6" fmla="*/ 4508709 w 11452487"/>
                <a:gd name="connsiteY6" fmla="*/ 4662056 h 6171334"/>
                <a:gd name="connsiteX7" fmla="*/ 2508360 w 11452487"/>
                <a:gd name="connsiteY7" fmla="*/ 6094569 h 6171334"/>
                <a:gd name="connsiteX8" fmla="*/ 465190 w 11452487"/>
                <a:gd name="connsiteY8" fmla="*/ 6076126 h 6171334"/>
                <a:gd name="connsiteX9" fmla="*/ 80340 w 11452487"/>
                <a:gd name="connsiteY9" fmla="*/ 6048027 h 6171334"/>
                <a:gd name="connsiteX10" fmla="*/ 0 w 11452487"/>
                <a:gd name="connsiteY10" fmla="*/ 6058190 h 6171334"/>
                <a:gd name="connsiteX11" fmla="*/ 0 w 11452487"/>
                <a:gd name="connsiteY11" fmla="*/ 5951877 h 6171334"/>
                <a:gd name="connsiteX12" fmla="*/ 13217 w 11452487"/>
                <a:gd name="connsiteY12" fmla="*/ 5950206 h 6171334"/>
                <a:gd name="connsiteX13" fmla="*/ 398067 w 11452487"/>
                <a:gd name="connsiteY13" fmla="*/ 5978305 h 6171334"/>
                <a:gd name="connsiteX14" fmla="*/ 2441237 w 11452487"/>
                <a:gd name="connsiteY14" fmla="*/ 5996748 h 6171334"/>
                <a:gd name="connsiteX15" fmla="*/ 4441585 w 11452487"/>
                <a:gd name="connsiteY15" fmla="*/ 4564235 h 6171334"/>
                <a:gd name="connsiteX16" fmla="*/ 6448050 w 11452487"/>
                <a:gd name="connsiteY16" fmla="*/ 3777274 h 6171334"/>
                <a:gd name="connsiteX17" fmla="*/ 8136416 w 11452487"/>
                <a:gd name="connsiteY17" fmla="*/ 1859058 h 6171334"/>
                <a:gd name="connsiteX18" fmla="*/ 10289696 w 11452487"/>
                <a:gd name="connsiteY18" fmla="*/ 930691 h 6171334"/>
                <a:gd name="connsiteX19" fmla="*/ 11147862 w 11452487"/>
                <a:gd name="connsiteY19" fmla="*/ 85037 h 617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52487" h="6171334">
                  <a:moveTo>
                    <a:pt x="11253559" y="0"/>
                  </a:moveTo>
                  <a:lnTo>
                    <a:pt x="11452487" y="0"/>
                  </a:lnTo>
                  <a:lnTo>
                    <a:pt x="11357560" y="67593"/>
                  </a:lnTo>
                  <a:cubicBezTo>
                    <a:pt x="11052382" y="302280"/>
                    <a:pt x="10723688" y="637033"/>
                    <a:pt x="10356819" y="1028512"/>
                  </a:cubicBezTo>
                  <a:cubicBezTo>
                    <a:pt x="9861320" y="1557251"/>
                    <a:pt x="9200654" y="1735547"/>
                    <a:pt x="8203539" y="1956880"/>
                  </a:cubicBezTo>
                  <a:cubicBezTo>
                    <a:pt x="7122128" y="2196903"/>
                    <a:pt x="7041258" y="3161914"/>
                    <a:pt x="6515173" y="3875096"/>
                  </a:cubicBezTo>
                  <a:cubicBezTo>
                    <a:pt x="5989087" y="4588279"/>
                    <a:pt x="5120435" y="4385391"/>
                    <a:pt x="4508709" y="4662056"/>
                  </a:cubicBezTo>
                  <a:cubicBezTo>
                    <a:pt x="3896980" y="4938722"/>
                    <a:pt x="3181259" y="5959311"/>
                    <a:pt x="2508360" y="6094569"/>
                  </a:cubicBezTo>
                  <a:cubicBezTo>
                    <a:pt x="1835459" y="6229830"/>
                    <a:pt x="887282" y="6162199"/>
                    <a:pt x="465190" y="6076126"/>
                  </a:cubicBezTo>
                  <a:cubicBezTo>
                    <a:pt x="306906" y="6043848"/>
                    <a:pt x="178730" y="6040102"/>
                    <a:pt x="80340" y="6048027"/>
                  </a:cubicBezTo>
                  <a:lnTo>
                    <a:pt x="0" y="6058190"/>
                  </a:lnTo>
                  <a:lnTo>
                    <a:pt x="0" y="5951877"/>
                  </a:lnTo>
                  <a:lnTo>
                    <a:pt x="13217" y="5950206"/>
                  </a:lnTo>
                  <a:cubicBezTo>
                    <a:pt x="111607" y="5942281"/>
                    <a:pt x="239783" y="5946027"/>
                    <a:pt x="398067" y="5978305"/>
                  </a:cubicBezTo>
                  <a:cubicBezTo>
                    <a:pt x="820159" y="6064378"/>
                    <a:pt x="1768336" y="6132008"/>
                    <a:pt x="2441237" y="5996748"/>
                  </a:cubicBezTo>
                  <a:cubicBezTo>
                    <a:pt x="3114136" y="5861490"/>
                    <a:pt x="3829857" y="4840901"/>
                    <a:pt x="4441585" y="4564235"/>
                  </a:cubicBezTo>
                  <a:cubicBezTo>
                    <a:pt x="5053312" y="4287570"/>
                    <a:pt x="5921964" y="4490458"/>
                    <a:pt x="6448050" y="3777274"/>
                  </a:cubicBezTo>
                  <a:cubicBezTo>
                    <a:pt x="6974135" y="3064092"/>
                    <a:pt x="7055005" y="2099082"/>
                    <a:pt x="8136416" y="1859058"/>
                  </a:cubicBezTo>
                  <a:cubicBezTo>
                    <a:pt x="9133531" y="1637726"/>
                    <a:pt x="9794197" y="1459430"/>
                    <a:pt x="10289696" y="930691"/>
                  </a:cubicBezTo>
                  <a:cubicBezTo>
                    <a:pt x="10600123" y="599439"/>
                    <a:pt x="10883219" y="308802"/>
                    <a:pt x="11147862" y="85037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342900" indent="-342900" defTabSz="895350">
                <a:buSzPct val="120000"/>
              </a:pPr>
              <a:endParaRPr lang="zh-CN" altLang="en-US" sz="16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Title">
              <a:extLst>
                <a:ext uri="{FF2B5EF4-FFF2-40B4-BE49-F238E27FC236}">
                  <a16:creationId id="{4CC29C60-CE93-0D60-7A5C-9B2D8E8341E5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2547257" cy="1424214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/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定位于基于注意力机制的癌症病灶自动勾画系统</a:t>
              </a:r>
              <a:endParaRPr lang="en-US" dirty="0"/>
            </a:p>
          </p:txBody>
        </p:sp>
        <p:cxnSp>
          <p:nvCxnSpPr>
            <p:cNvPr id="73" name="Line2">
              <a:extLst>
                <a:ext uri="{FF2B5EF4-FFF2-40B4-BE49-F238E27FC236}">
                  <a16:creationId id="{6AA5FB5D-9E56-8F84-1372-88B893ED9F0A}"/>
                </a:ext>
              </a:extLst>
            </p:cNvPr>
            <p:cNvCxnSpPr>
              <a:cxnSpLocks/>
              <a:stCxn id="74" idx="3"/>
              <a:endCxn id="75" idx="2"/>
            </p:cNvCxnSpPr>
            <p:nvPr/>
          </p:nvCxnSpPr>
          <p:spPr>
            <a:xfrm>
              <a:off x="3438230" y="3500258"/>
              <a:ext cx="3065101" cy="0"/>
            </a:xfrm>
            <a:prstGeom prst="line">
              <a:avLst/>
            </a:prstGeom>
            <a:ln w="19050">
              <a:solidFill>
                <a:schemeClr val="accent1">
                  <a:alpha val="7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Line2">
              <a:extLst>
                <a:ext uri="{FF2B5EF4-FFF2-40B4-BE49-F238E27FC236}">
                  <a16:creationId id="{ECEAB928-D23A-1067-B262-ECC8993E869B}"/>
                </a:ext>
              </a:extLst>
            </p:cNvPr>
            <p:cNvCxnSpPr>
              <a:cxnSpLocks/>
              <a:stCxn id="86" idx="3"/>
              <a:endCxn id="87" idx="2"/>
            </p:cNvCxnSpPr>
            <p:nvPr/>
          </p:nvCxnSpPr>
          <p:spPr>
            <a:xfrm>
              <a:off x="6311696" y="1681981"/>
              <a:ext cx="2764111" cy="0"/>
            </a:xfrm>
            <a:prstGeom prst="line">
              <a:avLst/>
            </a:prstGeom>
            <a:ln w="19050">
              <a:solidFill>
                <a:schemeClr val="accent1">
                  <a:alpha val="7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Line2">
              <a:extLst>
                <a:ext uri="{FF2B5EF4-FFF2-40B4-BE49-F238E27FC236}">
                  <a16:creationId id="{7E4040E0-69C2-61E1-C9A0-A577937EC02D}"/>
                </a:ext>
              </a:extLst>
            </p:cNvPr>
            <p:cNvCxnSpPr>
              <a:cxnSpLocks/>
              <a:stCxn id="92" idx="3"/>
              <a:endCxn id="93" idx="2"/>
            </p:cNvCxnSpPr>
            <p:nvPr/>
          </p:nvCxnSpPr>
          <p:spPr>
            <a:xfrm flipH="1">
              <a:off x="4381029" y="4807996"/>
              <a:ext cx="373971" cy="0"/>
            </a:xfrm>
            <a:prstGeom prst="line">
              <a:avLst/>
            </a:prstGeom>
            <a:ln w="19050">
              <a:solidFill>
                <a:schemeClr val="accent1">
                  <a:alpha val="7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组合 111">
              <a:extLst>
                <a:ext uri="{FF2B5EF4-FFF2-40B4-BE49-F238E27FC236}">
                  <a16:creationId id="{61663AF6-CFCD-F797-949E-EE9D970DC5BE}"/>
                </a:ext>
              </a:extLst>
            </p:cNvPr>
            <p:cNvGrpSpPr/>
            <p:nvPr/>
          </p:nvGrpSpPr>
          <p:grpSpPr>
            <a:xfrm>
              <a:off x="3533866" y="1377043"/>
              <a:ext cx="5829941" cy="1886857"/>
              <a:chOff x="3533866" y="1377043"/>
              <a:chExt cx="5829941" cy="1886857"/>
            </a:xfrm>
          </p:grpSpPr>
          <p:sp>
            <p:nvSpPr>
              <p:cNvPr id="84" name="Text1">
                <a:extLst>
                  <a:ext uri="{FF2B5EF4-FFF2-40B4-BE49-F238E27FC236}">
                    <a16:creationId id="{505ED2DC-9E2C-0036-CB6A-ED86F589AB8B}"/>
                  </a:ext>
                </a:extLst>
              </p:cNvPr>
              <p:cNvSpPr txBox="1"/>
              <p:nvPr/>
            </p:nvSpPr>
            <p:spPr>
              <a:xfrm>
                <a:off x="3533866" y="2027149"/>
                <a:ext cx="3260634" cy="123675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基于Python编程语言及PyTorch深度学习框架构建“多尺度注意力融合模型”。</a:t>
                </a:r>
                <a:endParaRPr lang="en-US" dirty="0"/>
              </a:p>
            </p:txBody>
          </p:sp>
          <p:sp>
            <p:nvSpPr>
              <p:cNvPr id="86" name="Bullet1">
                <a:extLst>
                  <a:ext uri="{FF2B5EF4-FFF2-40B4-BE49-F238E27FC236}">
                    <a16:creationId id="{4B64D45F-0ECA-6036-B2A7-735F8BC83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3866" y="1377043"/>
                <a:ext cx="2777830" cy="609876"/>
              </a:xfrm>
              <a:prstGeom prst="roundRect">
                <a:avLst>
                  <a:gd name="adj" fmla="val 11330"/>
                </a:avLst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defTabSz="913765"/>
                <a:r>
                  <a:rPr lang="zh-CN" altLang="en-US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技术基础</a:t>
                </a:r>
                <a:endParaRPr lang="en-US" dirty="0"/>
              </a:p>
            </p:txBody>
          </p:sp>
          <p:sp>
            <p:nvSpPr>
              <p:cNvPr id="87" name="Shape1">
                <a:extLst>
                  <a:ext uri="{FF2B5EF4-FFF2-40B4-BE49-F238E27FC236}">
                    <a16:creationId id="{A694D71F-B210-58CE-4A2B-CDBE1CDA6D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5807" y="1537981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solidFill>
                  <a:srgbClr val="FFFFFF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/>
              <a:p>
                <a:pPr defTabSz="913765"/>
                <a:endParaRPr lang="zh-CN" altLang="en-US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0" name="组合 109">
              <a:extLst>
                <a:ext uri="{FF2B5EF4-FFF2-40B4-BE49-F238E27FC236}">
                  <a16:creationId id="{2FC8BE8F-4D1B-71D1-5A3B-6F42961BB4B7}"/>
                </a:ext>
              </a:extLst>
            </p:cNvPr>
            <p:cNvGrpSpPr/>
            <p:nvPr/>
          </p:nvGrpSpPr>
          <p:grpSpPr>
            <a:xfrm>
              <a:off x="660400" y="3195320"/>
              <a:ext cx="6130931" cy="2125980"/>
              <a:chOff x="-965200" y="4135120"/>
              <a:chExt cx="6130931" cy="2125980"/>
            </a:xfrm>
          </p:grpSpPr>
          <p:sp>
            <p:nvSpPr>
              <p:cNvPr id="72" name="Text2">
                <a:extLst>
                  <a:ext uri="{FF2B5EF4-FFF2-40B4-BE49-F238E27FC236}">
                    <a16:creationId id="{350AA4D7-FDD4-6636-AFE0-D19A8E81740F}"/>
                  </a:ext>
                </a:extLst>
              </p:cNvPr>
              <p:cNvSpPr txBox="1"/>
              <p:nvPr/>
            </p:nvSpPr>
            <p:spPr>
              <a:xfrm>
                <a:off x="-965200" y="4785226"/>
                <a:ext cx="2921000" cy="147587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聚焦癌症靶区勾画的临床刚需，构建“精准聚焦—智能协同—普惠可及”的立体化解决方案。</a:t>
                </a:r>
                <a:endParaRPr lang="en-US" dirty="0"/>
              </a:p>
            </p:txBody>
          </p:sp>
          <p:sp>
            <p:nvSpPr>
              <p:cNvPr id="74" name="Bullet2">
                <a:extLst>
                  <a:ext uri="{FF2B5EF4-FFF2-40B4-BE49-F238E27FC236}">
                    <a16:creationId id="{E24248F0-1153-A808-FB09-5FE19E517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965200" y="4135120"/>
                <a:ext cx="2777830" cy="609876"/>
              </a:xfrm>
              <a:prstGeom prst="roundRect">
                <a:avLst>
                  <a:gd name="adj" fmla="val 11330"/>
                </a:avLst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defTabSz="913765"/>
                <a:r>
                  <a:rPr lang="zh-CN" altLang="en-US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产品设计理念</a:t>
                </a:r>
                <a:endParaRPr lang="en-US" dirty="0"/>
              </a:p>
            </p:txBody>
          </p:sp>
          <p:sp>
            <p:nvSpPr>
              <p:cNvPr id="75" name="Shape2">
                <a:extLst>
                  <a:ext uri="{FF2B5EF4-FFF2-40B4-BE49-F238E27FC236}">
                    <a16:creationId id="{013112BC-5408-D85A-346A-6056240001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7731" y="429605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solidFill>
                  <a:srgbClr val="FFFFFF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/>
              <a:p>
                <a:pPr defTabSz="913765"/>
                <a:endParaRPr lang="zh-CN" altLang="en-US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id="{D7F3D95B-258A-9AE4-60B8-3CB6CF8FF9E5}"/>
                </a:ext>
              </a:extLst>
            </p:cNvPr>
            <p:cNvGrpSpPr/>
            <p:nvPr/>
          </p:nvGrpSpPr>
          <p:grpSpPr>
            <a:xfrm>
              <a:off x="7293730" y="2116376"/>
              <a:ext cx="4225170" cy="2150824"/>
              <a:chOff x="7916030" y="1760776"/>
              <a:chExt cx="4225170" cy="2150824"/>
            </a:xfrm>
          </p:grpSpPr>
          <p:sp>
            <p:nvSpPr>
              <p:cNvPr id="96" name="Text3">
                <a:extLst>
                  <a:ext uri="{FF2B5EF4-FFF2-40B4-BE49-F238E27FC236}">
                    <a16:creationId id="{C8BE1251-6AA8-B876-927E-1EFE4A1FEAF1}"/>
                  </a:ext>
                </a:extLst>
              </p:cNvPr>
              <p:cNvSpPr txBox="1"/>
              <p:nvPr/>
            </p:nvSpPr>
            <p:spPr>
              <a:xfrm flipH="1">
                <a:off x="7916030" y="2780804"/>
                <a:ext cx="4225170" cy="11307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包括智能影像预处理功能、病灶智能勾画核心功能、人机协同校验功能、轻量化部署与跨平台适配、教学培训与技术支持。</a:t>
                </a:r>
                <a:endParaRPr lang="en-US" dirty="0"/>
              </a:p>
            </p:txBody>
          </p:sp>
          <p:sp>
            <p:nvSpPr>
              <p:cNvPr id="98" name="Bullet3">
                <a:extLst>
                  <a:ext uri="{FF2B5EF4-FFF2-40B4-BE49-F238E27FC236}">
                    <a16:creationId id="{3FC312BD-4870-14C4-5FB3-1252D22C3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16030" y="2176418"/>
                <a:ext cx="2777830" cy="609876"/>
              </a:xfrm>
              <a:prstGeom prst="roundRect">
                <a:avLst>
                  <a:gd name="adj" fmla="val 11330"/>
                </a:avLst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defTabSz="913765"/>
                <a:r>
                  <a:rPr lang="zh-CN" altLang="en-US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产品功能设计</a:t>
                </a:r>
                <a:endParaRPr lang="en-US" dirty="0"/>
              </a:p>
            </p:txBody>
          </p:sp>
          <p:sp>
            <p:nvSpPr>
              <p:cNvPr id="99" name="Shape3">
                <a:extLst>
                  <a:ext uri="{FF2B5EF4-FFF2-40B4-BE49-F238E27FC236}">
                    <a16:creationId id="{6DD3E35F-CC95-6526-2CED-67FDD904F7D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7953829" y="1760776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solidFill>
                  <a:srgbClr val="FFFFFF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/>
              <a:p>
                <a:pPr defTabSz="913765"/>
                <a:endParaRPr lang="zh-CN" altLang="en-US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3" name="组合 112">
              <a:extLst>
                <a:ext uri="{FF2B5EF4-FFF2-40B4-BE49-F238E27FC236}">
                  <a16:creationId id="{71ACD437-29F9-17E6-DAD3-881C745E116C}"/>
                </a:ext>
              </a:extLst>
            </p:cNvPr>
            <p:cNvGrpSpPr/>
            <p:nvPr/>
          </p:nvGrpSpPr>
          <p:grpSpPr>
            <a:xfrm>
              <a:off x="4093029" y="4503058"/>
              <a:ext cx="7425871" cy="1631042"/>
              <a:chOff x="6239329" y="3588658"/>
              <a:chExt cx="7425871" cy="1631042"/>
            </a:xfrm>
          </p:grpSpPr>
          <p:sp>
            <p:nvSpPr>
              <p:cNvPr id="90" name="Text4">
                <a:extLst>
                  <a:ext uri="{FF2B5EF4-FFF2-40B4-BE49-F238E27FC236}">
                    <a16:creationId id="{D3E7AE88-2E82-F330-DECC-2415272800B1}"/>
                  </a:ext>
                </a:extLst>
              </p:cNvPr>
              <p:cNvSpPr txBox="1"/>
              <p:nvPr/>
            </p:nvSpPr>
            <p:spPr>
              <a:xfrm flipH="1">
                <a:off x="6901300" y="4238764"/>
                <a:ext cx="6763900" cy="9809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技术创新、场景适配、团队优势和社会价值。</a:t>
                </a:r>
                <a:endParaRPr lang="en-US" dirty="0"/>
              </a:p>
            </p:txBody>
          </p:sp>
          <p:sp>
            <p:nvSpPr>
              <p:cNvPr id="92" name="Bullet4">
                <a:extLst>
                  <a:ext uri="{FF2B5EF4-FFF2-40B4-BE49-F238E27FC236}">
                    <a16:creationId id="{558FDD76-787D-5949-CF88-706C39F62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901300" y="3588658"/>
                <a:ext cx="2777830" cy="609876"/>
              </a:xfrm>
              <a:prstGeom prst="roundRect">
                <a:avLst>
                  <a:gd name="adj" fmla="val 11330"/>
                </a:avLst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defTabSz="913765"/>
                <a:r>
                  <a:rPr lang="zh-CN" altLang="en-US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产品特色</a:t>
                </a:r>
                <a:endParaRPr lang="en-US" dirty="0"/>
              </a:p>
            </p:txBody>
          </p:sp>
          <p:sp>
            <p:nvSpPr>
              <p:cNvPr id="93" name="Shape4">
                <a:extLst>
                  <a:ext uri="{FF2B5EF4-FFF2-40B4-BE49-F238E27FC236}">
                    <a16:creationId id="{7DBFD6A0-B364-40C4-B3D6-046F59AB95D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239329" y="3749596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solidFill>
                  <a:srgbClr val="FFFFFF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/>
              <a:p>
                <a:pPr defTabSz="913765"/>
                <a:endParaRPr lang="zh-CN" altLang="en-US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产品简介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74604ce6-937b-409f-8f83-ec6b950e040c.source.3.zh-Hans.pptx">
            <a:extLst>
              <a:ext uri="{FF2B5EF4-FFF2-40B4-BE49-F238E27FC236}">
                <a16:creationId id="{88E7677B-81A1-0915-367D-E22720654F4B}"/>
              </a:ext>
            </a:extLst>
          </p:cNvPr>
          <p:cNvGrpSpPr/>
          <p:nvPr/>
        </p:nvGrpSpPr>
        <p:grpSpPr>
          <a:xfrm>
            <a:off x="660400" y="1130300"/>
            <a:ext cx="10858500" cy="5003801"/>
            <a:chOff x="660400" y="1130300"/>
            <a:chExt cx="10858500" cy="5003801"/>
          </a:xfrm>
        </p:grpSpPr>
        <p:grpSp>
          <p:nvGrpSpPr>
            <p:cNvPr id="27" name="组合 26">
              <a:extLst>
                <a:ext uri="{FF2B5EF4-FFF2-40B4-BE49-F238E27FC236}">
                  <a16:creationId id="{F37BD54D-2BEA-B7B9-FBC2-CEDF41B9E0B0}"/>
                </a:ext>
              </a:extLst>
            </p:cNvPr>
            <p:cNvGrpSpPr/>
            <p:nvPr/>
          </p:nvGrpSpPr>
          <p:grpSpPr>
            <a:xfrm>
              <a:off x="660400" y="1130300"/>
              <a:ext cx="10858500" cy="5003801"/>
              <a:chOff x="-244602" y="1130300"/>
              <a:chExt cx="12668503" cy="5003801"/>
            </a:xfrm>
          </p:grpSpPr>
          <p:sp>
            <p:nvSpPr>
              <p:cNvPr id="16" name="PictureMisc1">
                <a:extLst>
                  <a:ext uri="{FF2B5EF4-FFF2-40B4-BE49-F238E27FC236}">
                    <a16:creationId id="{6B1BA64D-1D58-E6B4-3005-EA79E5995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11587" y="1854201"/>
                <a:ext cx="3956127" cy="4279900"/>
              </a:xfrm>
              <a:prstGeom prst="round2SameRect">
                <a:avLst>
                  <a:gd name="adj1" fmla="val 9611"/>
                  <a:gd name="adj2" fmla="val 0"/>
                </a:avLst>
              </a:prstGeom>
              <a:blipFill>
                <a:blip r:embed="rId4"/>
                <a:stretch>
                  <a:fillRect l="-46517" t="0" r="-46517" b="0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Title">
                <a:extLst>
                  <a:ext uri="{FF2B5EF4-FFF2-40B4-BE49-F238E27FC236}">
                    <a16:creationId id="{95E868CC-2250-35B0-716B-FED810764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44602" y="1130300"/>
                <a:ext cx="12668503" cy="464038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rmAutofit/>
              </a:bodyPr>
              <a:lstStyle/>
              <a:p>
                <a:pPr/>
                <a:r>
                  <a:rPr lang="zh-CN" altLang="en-US" sz="2400" b="1" dirty="0">
                    <a:cs typeface="+mn-ea"/>
                    <a:sym typeface="+mn-lt"/>
                  </a:rPr>
                  <a:t>轻量化创新与精准适配</a:t>
                </a:r>
                <a:endParaRPr 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id="{7BEC5569-DD7D-D9A2-EEFD-D3AE1339B1C1}"/>
                </a:ext>
              </a:extLst>
            </p:cNvPr>
            <p:cNvGrpSpPr/>
            <p:nvPr/>
          </p:nvGrpSpPr>
          <p:grpSpPr>
            <a:xfrm>
              <a:off x="660400" y="1828800"/>
              <a:ext cx="3583354" cy="2079049"/>
              <a:chOff x="788193" y="1829673"/>
              <a:chExt cx="3695700" cy="2079049"/>
            </a:xfrm>
          </p:grpSpPr>
          <p:sp>
            <p:nvSpPr>
              <p:cNvPr id="7" name="Number1">
                <a:extLst>
                  <a:ext uri="{FF2B5EF4-FFF2-40B4-BE49-F238E27FC236}">
                    <a16:creationId id="{E1FA67E8-0F67-BA62-8200-E2BF1AFE84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8193" y="1829673"/>
                <a:ext cx="446529" cy="432692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>
                  <a:lnSpc>
                    <a:spcPct val="120000"/>
                  </a:lnSpc>
                </a:pPr>
                <a:r>
                  <a:rPr lang="en-GB" altLang="zh-CN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1</a:t>
                </a:r>
                <a:endParaRPr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id="{BF598660-D004-1383-36FB-B62DD058673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234723" y="1829674"/>
                <a:ext cx="3249170" cy="2079048"/>
                <a:chOff x="1234723" y="1877180"/>
                <a:chExt cx="3249170" cy="2004796"/>
              </a:xfrm>
            </p:grpSpPr>
            <p:sp>
              <p:nvSpPr>
                <p:cNvPr id="8" name="Text1">
                  <a:extLst>
                    <a:ext uri="{FF2B5EF4-FFF2-40B4-BE49-F238E27FC236}">
                      <a16:creationId id="{EA999560-05A0-3F82-FDBD-CBDC423195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723" y="2294420"/>
                  <a:ext cx="3249170" cy="1587556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 marR="0" lvl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自主研发的“多尺度注意力融合模型”创新性融合空间、通道、时间三重注意力机制。</a:t>
                  </a:r>
                  <a:endParaRPr lang="en-US" dirty="0"/>
                </a:p>
              </p:txBody>
            </p:sp>
            <p:sp>
              <p:nvSpPr>
                <p:cNvPr id="9" name="Bullet1">
                  <a:extLst>
                    <a:ext uri="{FF2B5EF4-FFF2-40B4-BE49-F238E27FC236}">
                      <a16:creationId id="{ED18CBDB-6FEB-AEA6-DE92-E712C6CE1D5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723" y="1877180"/>
                  <a:ext cx="3249170" cy="4172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多尺度注意力机制的突破</a:t>
                  </a:r>
                  <a:endParaRPr lang="en-US" dirty="0"/>
                </a:p>
              </p:txBody>
            </p:sp>
          </p:grpSp>
        </p:grpSp>
        <p:grpSp>
          <p:nvGrpSpPr>
            <p:cNvPr id="2" name="组合 1">
              <a:extLst>
                <a:ext uri="{FF2B5EF4-FFF2-40B4-BE49-F238E27FC236}">
                  <a16:creationId id="{F925D342-5FCE-3BAF-565A-67C1EEAEA9A9}"/>
                </a:ext>
              </a:extLst>
            </p:cNvPr>
            <p:cNvGrpSpPr/>
            <p:nvPr/>
          </p:nvGrpSpPr>
          <p:grpSpPr>
            <a:xfrm>
              <a:off x="660400" y="4055051"/>
              <a:ext cx="3583354" cy="2079049"/>
              <a:chOff x="788193" y="1829673"/>
              <a:chExt cx="3695700" cy="2079049"/>
            </a:xfrm>
          </p:grpSpPr>
          <p:sp>
            <p:nvSpPr>
              <p:cNvPr id="3" name="Number2">
                <a:extLst>
                  <a:ext uri="{FF2B5EF4-FFF2-40B4-BE49-F238E27FC236}">
                    <a16:creationId id="{D9279988-B548-E11A-D3E9-10F456F075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8193" y="1829673"/>
                <a:ext cx="446529" cy="432692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>
                  <a:lnSpc>
                    <a:spcPct val="120000"/>
                  </a:lnSpc>
                </a:pPr>
                <a:r>
                  <a:rPr lang="en-GB" altLang="zh-CN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" name="组合 3">
                <a:extLst>
                  <a:ext uri="{FF2B5EF4-FFF2-40B4-BE49-F238E27FC236}">
                    <a16:creationId id="{BBFF88DD-F853-3613-6322-BDD5261405C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234723" y="1829674"/>
                <a:ext cx="3249170" cy="2079048"/>
                <a:chOff x="1234723" y="1877180"/>
                <a:chExt cx="3249170" cy="2004796"/>
              </a:xfrm>
            </p:grpSpPr>
            <p:sp>
              <p:nvSpPr>
                <p:cNvPr id="5" name="Text2">
                  <a:extLst>
                    <a:ext uri="{FF2B5EF4-FFF2-40B4-BE49-F238E27FC236}">
                      <a16:creationId id="{A6A18D46-947F-C2D0-00A8-55BFFAA208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723" y="2294420"/>
                  <a:ext cx="3249170" cy="1587556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 marR="0" lvl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模型参数量控制在1亿以内，适配基层医院老旧PC设备及移动终端（Pad）。</a:t>
                  </a:r>
                  <a:endParaRPr lang="en-US" dirty="0"/>
                </a:p>
              </p:txBody>
            </p:sp>
            <p:sp>
              <p:nvSpPr>
                <p:cNvPr id="6" name="Bullet2">
                  <a:extLst>
                    <a:ext uri="{FF2B5EF4-FFF2-40B4-BE49-F238E27FC236}">
                      <a16:creationId id="{84B6497F-80CB-A16B-1A68-30DA6F5427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723" y="1877180"/>
                  <a:ext cx="3249170" cy="4172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轻量化设计适配基层硬件</a:t>
                  </a:r>
                  <a:endParaRPr lang="en-US" dirty="0"/>
                </a:p>
              </p:txBody>
            </p:sp>
          </p:grpSp>
        </p:grpSp>
        <p:grpSp>
          <p:nvGrpSpPr>
            <p:cNvPr id="35" name="组合 34">
              <a:extLst>
                <a:ext uri="{FF2B5EF4-FFF2-40B4-BE49-F238E27FC236}">
                  <a16:creationId id="{9D8FC111-AE07-0770-A99C-C6ACA6FC828E}"/>
                </a:ext>
              </a:extLst>
            </p:cNvPr>
            <p:cNvGrpSpPr/>
            <p:nvPr/>
          </p:nvGrpSpPr>
          <p:grpSpPr>
            <a:xfrm>
              <a:off x="7935546" y="1828800"/>
              <a:ext cx="3583354" cy="2079049"/>
              <a:chOff x="788193" y="1829673"/>
              <a:chExt cx="3695700" cy="2079049"/>
            </a:xfrm>
          </p:grpSpPr>
          <p:sp>
            <p:nvSpPr>
              <p:cNvPr id="61" name="Number3">
                <a:extLst>
                  <a:ext uri="{FF2B5EF4-FFF2-40B4-BE49-F238E27FC236}">
                    <a16:creationId id="{F3C9DEB0-56A6-1A14-8C95-7E076505B7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8193" y="1829673"/>
                <a:ext cx="446529" cy="432692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>
                  <a:lnSpc>
                    <a:spcPct val="120000"/>
                  </a:lnSpc>
                </a:pPr>
                <a:r>
                  <a:rPr lang="en-GB" altLang="zh-CN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3</a:t>
                </a:r>
                <a:endParaRPr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id="{79CEAA80-8F24-9558-21D0-469CACB8CEA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234723" y="1829674"/>
                <a:ext cx="3249170" cy="2079048"/>
                <a:chOff x="1234723" y="1877180"/>
                <a:chExt cx="3249170" cy="2004796"/>
              </a:xfrm>
            </p:grpSpPr>
            <p:sp>
              <p:nvSpPr>
                <p:cNvPr id="63" name="Text3">
                  <a:extLst>
                    <a:ext uri="{FF2B5EF4-FFF2-40B4-BE49-F238E27FC236}">
                      <a16:creationId id="{CE8A5A1A-86B2-19BE-9A12-2195432B5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723" y="2294420"/>
                  <a:ext cx="3249170" cy="1587556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 marR="0" lvl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提供医生手动编辑接口，并生成勾画一致性报告。</a:t>
                  </a:r>
                  <a:endParaRPr lang="en-US" dirty="0"/>
                </a:p>
              </p:txBody>
            </p:sp>
            <p:sp>
              <p:nvSpPr>
                <p:cNvPr id="64" name="Bullet3">
                  <a:extLst>
                    <a:ext uri="{FF2B5EF4-FFF2-40B4-BE49-F238E27FC236}">
                      <a16:creationId id="{9D691FDE-A11D-B545-8D62-DB3E190571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723" y="1877180"/>
                  <a:ext cx="3249170" cy="417241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人机协同的临床可靠性</a:t>
                  </a:r>
                  <a:endParaRPr lang="en-US" dirty="0"/>
                </a:p>
              </p:txBody>
            </p:sp>
          </p:grp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技术优势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ecbe858-4a49-4d05-af2d-9176820cad5f.source.3.zh-Hans.pptx">
            <a:extLst>
              <a:ext uri="{FF2B5EF4-FFF2-40B4-BE49-F238E27FC236}">
                <a16:creationId id="{6272DCE8-3A0B-2FA8-EAA0-6E414B996D50}"/>
              </a:ext>
            </a:extLst>
          </p:cNvPr>
          <p:cNvGrpSpPr/>
          <p:nvPr/>
        </p:nvGrpSpPr>
        <p:grpSpPr>
          <a:xfrm>
            <a:off x="0" y="1130300"/>
            <a:ext cx="11531603" cy="5003792"/>
            <a:chOff x="0" y="1130300"/>
            <a:chExt cx="11531603" cy="5003792"/>
          </a:xfrm>
        </p:grpSpPr>
        <p:sp>
          <p:nvSpPr>
            <p:cNvPr id="8" name="任意多边形: 形状 7">
              <a:extLst>
                <a:ext uri="{FF2B5EF4-FFF2-40B4-BE49-F238E27FC236}">
                  <a16:creationId id="{A882E47A-D95F-6F27-AD10-C10EF246365A}"/>
                </a:ext>
              </a:extLst>
            </p:cNvPr>
            <p:cNvSpPr/>
            <p:nvPr/>
          </p:nvSpPr>
          <p:spPr>
            <a:xfrm>
              <a:off x="0" y="2198725"/>
              <a:ext cx="11531603" cy="3767859"/>
            </a:xfrm>
            <a:custGeom>
              <a:avLst/>
              <a:gdLst>
                <a:gd name="connsiteX0" fmla="*/ 11525760 w 11531603"/>
                <a:gd name="connsiteY0" fmla="*/ 1887145 h 3767859"/>
                <a:gd name="connsiteX1" fmla="*/ 10702699 w 11531603"/>
                <a:gd name="connsiteY1" fmla="*/ 2620864 h 3767859"/>
                <a:gd name="connsiteX2" fmla="*/ 10808330 w 11531603"/>
                <a:gd name="connsiteY2" fmla="*/ 2263248 h 3767859"/>
                <a:gd name="connsiteX3" fmla="*/ 10811360 w 11531603"/>
                <a:gd name="connsiteY3" fmla="*/ 2230416 h 3767859"/>
                <a:gd name="connsiteX4" fmla="*/ 10469116 w 11531603"/>
                <a:gd name="connsiteY4" fmla="*/ 2220092 h 3767859"/>
                <a:gd name="connsiteX5" fmla="*/ 2671 w 11531603"/>
                <a:gd name="connsiteY5" fmla="*/ 3767037 h 3767859"/>
                <a:gd name="connsiteX6" fmla="*/ 0 w 11531603"/>
                <a:gd name="connsiteY6" fmla="*/ 3767859 h 3767859"/>
                <a:gd name="connsiteX7" fmla="*/ 0 w 11531603"/>
                <a:gd name="connsiteY7" fmla="*/ 2039306 h 3767859"/>
                <a:gd name="connsiteX8" fmla="*/ 10967299 w 11531603"/>
                <a:gd name="connsiteY8" fmla="*/ 2039306 h 3767859"/>
                <a:gd name="connsiteX9" fmla="*/ 10967299 w 11531603"/>
                <a:gd name="connsiteY9" fmla="*/ 2194682 h 3767859"/>
                <a:gd name="connsiteX10" fmla="*/ 10702699 w 11531603"/>
                <a:gd name="connsiteY10" fmla="*/ 1142562 h 3767859"/>
                <a:gd name="connsiteX11" fmla="*/ 10702926 w 11531603"/>
                <a:gd name="connsiteY11" fmla="*/ 1143205 h 3767859"/>
                <a:gd name="connsiteX12" fmla="*/ 10702699 w 11531603"/>
                <a:gd name="connsiteY12" fmla="*/ 1143002 h 3767859"/>
                <a:gd name="connsiteX13" fmla="*/ 0 w 11531603"/>
                <a:gd name="connsiteY13" fmla="*/ 0 h 3767859"/>
                <a:gd name="connsiteX14" fmla="*/ 2671 w 11531603"/>
                <a:gd name="connsiteY14" fmla="*/ 822 h 3767859"/>
                <a:gd name="connsiteX15" fmla="*/ 10469116 w 11531603"/>
                <a:gd name="connsiteY15" fmla="*/ 1547771 h 3767859"/>
                <a:gd name="connsiteX16" fmla="*/ 10811769 w 11531603"/>
                <a:gd name="connsiteY16" fmla="*/ 1537435 h 3767859"/>
                <a:gd name="connsiteX17" fmla="*/ 10808330 w 11531603"/>
                <a:gd name="connsiteY17" fmla="*/ 1500178 h 3767859"/>
                <a:gd name="connsiteX18" fmla="*/ 10764317 w 11531603"/>
                <a:gd name="connsiteY18" fmla="*/ 1316885 h 3767859"/>
                <a:gd name="connsiteX19" fmla="*/ 10702926 w 11531603"/>
                <a:gd name="connsiteY19" fmla="*/ 1143205 h 3767859"/>
                <a:gd name="connsiteX20" fmla="*/ 10712008 w 11531603"/>
                <a:gd name="connsiteY20" fmla="*/ 1151301 h 3767859"/>
                <a:gd name="connsiteX21" fmla="*/ 11531603 w 11531603"/>
                <a:gd name="connsiteY21" fmla="*/ 1881936 h 3767859"/>
                <a:gd name="connsiteX22" fmla="*/ 11530220 w 11531603"/>
                <a:gd name="connsiteY22" fmla="*/ 1883169 h 3767859"/>
                <a:gd name="connsiteX23" fmla="*/ 10967299 w 11531603"/>
                <a:gd name="connsiteY23" fmla="*/ 1573176 h 3767859"/>
                <a:gd name="connsiteX24" fmla="*/ 10967299 w 11531603"/>
                <a:gd name="connsiteY24" fmla="*/ 1728553 h 3767859"/>
                <a:gd name="connsiteX25" fmla="*/ 0 w 11531603"/>
                <a:gd name="connsiteY25" fmla="*/ 1728553 h 376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531603" h="3767859">
                  <a:moveTo>
                    <a:pt x="11525760" y="1887145"/>
                  </a:moveTo>
                  <a:lnTo>
                    <a:pt x="10702699" y="2620864"/>
                  </a:lnTo>
                  <a:cubicBezTo>
                    <a:pt x="10749646" y="2508303"/>
                    <a:pt x="10784857" y="2387769"/>
                    <a:pt x="10808330" y="2263248"/>
                  </a:cubicBezTo>
                  <a:lnTo>
                    <a:pt x="10811360" y="2230416"/>
                  </a:lnTo>
                  <a:lnTo>
                    <a:pt x="10469116" y="2220092"/>
                  </a:lnTo>
                  <a:cubicBezTo>
                    <a:pt x="5452191" y="2124713"/>
                    <a:pt x="318620" y="3670342"/>
                    <a:pt x="2671" y="3767037"/>
                  </a:cubicBezTo>
                  <a:lnTo>
                    <a:pt x="0" y="3767859"/>
                  </a:lnTo>
                  <a:lnTo>
                    <a:pt x="0" y="2039306"/>
                  </a:lnTo>
                  <a:lnTo>
                    <a:pt x="10967299" y="2039306"/>
                  </a:lnTo>
                  <a:lnTo>
                    <a:pt x="10967299" y="2194682"/>
                  </a:lnTo>
                  <a:close/>
                  <a:moveTo>
                    <a:pt x="10702699" y="1142562"/>
                  </a:moveTo>
                  <a:lnTo>
                    <a:pt x="10702926" y="1143205"/>
                  </a:lnTo>
                  <a:lnTo>
                    <a:pt x="10702699" y="1143002"/>
                  </a:lnTo>
                  <a:close/>
                  <a:moveTo>
                    <a:pt x="0" y="0"/>
                  </a:moveTo>
                  <a:lnTo>
                    <a:pt x="2671" y="822"/>
                  </a:lnTo>
                  <a:cubicBezTo>
                    <a:pt x="318620" y="97517"/>
                    <a:pt x="5452191" y="1643146"/>
                    <a:pt x="10469116" y="1547771"/>
                  </a:cubicBezTo>
                  <a:lnTo>
                    <a:pt x="10811769" y="1537435"/>
                  </a:lnTo>
                  <a:lnTo>
                    <a:pt x="10808330" y="1500178"/>
                  </a:lnTo>
                  <a:cubicBezTo>
                    <a:pt x="10796593" y="1437918"/>
                    <a:pt x="10781922" y="1376654"/>
                    <a:pt x="10764317" y="1316885"/>
                  </a:cubicBezTo>
                  <a:lnTo>
                    <a:pt x="10702926" y="1143205"/>
                  </a:lnTo>
                  <a:lnTo>
                    <a:pt x="10712008" y="1151301"/>
                  </a:lnTo>
                  <a:cubicBezTo>
                    <a:pt x="10803074" y="1232483"/>
                    <a:pt x="11531603" y="1881936"/>
                    <a:pt x="11531603" y="1881936"/>
                  </a:cubicBezTo>
                  <a:lnTo>
                    <a:pt x="11530220" y="1883169"/>
                  </a:lnTo>
                  <a:lnTo>
                    <a:pt x="10967299" y="1573176"/>
                  </a:lnTo>
                  <a:lnTo>
                    <a:pt x="10967299" y="1728553"/>
                  </a:lnTo>
                  <a:lnTo>
                    <a:pt x="0" y="172855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id="{865A8C25-85DD-7B7F-CEA1-7F047CA80F23}"/>
                </a:ext>
              </a:extLst>
            </p:cNvPr>
            <p:cNvGrpSpPr/>
            <p:nvPr/>
          </p:nvGrpSpPr>
          <p:grpSpPr>
            <a:xfrm>
              <a:off x="660398" y="1130300"/>
              <a:ext cx="10858502" cy="5003792"/>
              <a:chOff x="660398" y="1130300"/>
              <a:chExt cx="10858502" cy="5003792"/>
            </a:xfrm>
          </p:grpSpPr>
          <p:sp>
            <p:nvSpPr>
              <p:cNvPr id="3" name="Title">
                <a:extLst>
                  <a:ext uri="{FF2B5EF4-FFF2-40B4-BE49-F238E27FC236}">
                    <a16:creationId id="{98C7AFD3-8976-A620-1EFC-5B1D3A4FB812}"/>
                  </a:ext>
                </a:extLst>
              </p:cNvPr>
              <p:cNvSpPr/>
              <p:nvPr/>
            </p:nvSpPr>
            <p:spPr>
              <a:xfrm>
                <a:off x="660400" y="1130300"/>
                <a:ext cx="10858500" cy="5154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kumimoji="1" lang="zh-CN" alt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学生团队驱动的低成本运营</a:t>
                </a:r>
                <a:endParaRPr lang="en-US" dirty="0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id="{833B8D1C-A2D0-501D-80B7-BCD12DAC98DF}"/>
                  </a:ext>
                </a:extLst>
              </p:cNvPr>
              <p:cNvGrpSpPr/>
              <p:nvPr/>
            </p:nvGrpSpPr>
            <p:grpSpPr>
              <a:xfrm>
                <a:off x="660398" y="2056122"/>
                <a:ext cx="4579414" cy="2183859"/>
                <a:chOff x="660398" y="2056122"/>
                <a:chExt cx="4579414" cy="2183859"/>
              </a:xfrm>
            </p:grpSpPr>
            <p:sp>
              <p:nvSpPr>
                <p:cNvPr id="5" name="Number1">
                  <a:extLst>
                    <a:ext uri="{FF2B5EF4-FFF2-40B4-BE49-F238E27FC236}">
                      <a16:creationId id="{2CF39AFB-80F8-3DC8-32B4-7CE3AD7932B4}"/>
                    </a:ext>
                  </a:extLst>
                </p:cNvPr>
                <p:cNvSpPr/>
                <p:nvPr/>
              </p:nvSpPr>
              <p:spPr>
                <a:xfrm>
                  <a:off x="683523" y="3927763"/>
                  <a:ext cx="649977" cy="312218"/>
                </a:xfrm>
                <a:prstGeom prst="chevron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lnSpcReduction="10000"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1</a:t>
                  </a:r>
                  <a:endPara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" name="Bullet1">
                  <a:extLst>
                    <a:ext uri="{FF2B5EF4-FFF2-40B4-BE49-F238E27FC236}">
                      <a16:creationId id="{EE4EBDC4-51F5-804D-E8C1-AC6EE352F6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398" y="2056122"/>
                  <a:ext cx="4579414" cy="48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研发成本优势</a:t>
                  </a:r>
                  <a:endParaRPr lang="en-US" dirty="0"/>
                </a:p>
              </p:txBody>
            </p:sp>
            <p:sp>
              <p:nvSpPr>
                <p:cNvPr id="7" name="Text1">
                  <a:extLst>
                    <a:ext uri="{FF2B5EF4-FFF2-40B4-BE49-F238E27FC236}">
                      <a16:creationId id="{85574E7E-1C91-7501-BA7B-A44782AB7A03}"/>
                    </a:ext>
                  </a:extLst>
                </p:cNvPr>
                <p:cNvSpPr/>
                <p:nvPr/>
              </p:nvSpPr>
              <p:spPr>
                <a:xfrm>
                  <a:off x="660400" y="2652257"/>
                  <a:ext cx="4579412" cy="102522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依托华北理工大学人工智能实验室算力支持，实现全流程校园内闭环。</a:t>
                  </a:r>
                  <a:endParaRPr lang="en-US" dirty="0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id="{434221F4-A047-6707-D01B-6B1B95E12A03}"/>
                  </a:ext>
                </a:extLst>
              </p:cNvPr>
              <p:cNvGrpSpPr/>
              <p:nvPr/>
            </p:nvGrpSpPr>
            <p:grpSpPr>
              <a:xfrm>
                <a:off x="3799942" y="3927763"/>
                <a:ext cx="4579414" cy="2206329"/>
                <a:chOff x="3799942" y="3927763"/>
                <a:chExt cx="4579414" cy="2206329"/>
              </a:xfrm>
            </p:grpSpPr>
            <p:sp>
              <p:nvSpPr>
                <p:cNvPr id="9" name="Number2">
                  <a:extLst>
                    <a:ext uri="{FF2B5EF4-FFF2-40B4-BE49-F238E27FC236}">
                      <a16:creationId id="{D513554C-BC32-3801-AFA8-BF4C8C1468CC}"/>
                    </a:ext>
                  </a:extLst>
                </p:cNvPr>
                <p:cNvSpPr/>
                <p:nvPr/>
              </p:nvSpPr>
              <p:spPr>
                <a:xfrm>
                  <a:off x="3823067" y="3927763"/>
                  <a:ext cx="649977" cy="312218"/>
                </a:xfrm>
                <a:prstGeom prst="chevron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lnSpcReduction="10000"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</a:t>
                  </a:r>
                  <a:endPara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" name="Bullet2">
                  <a:extLst>
                    <a:ext uri="{FF2B5EF4-FFF2-40B4-BE49-F238E27FC236}">
                      <a16:creationId id="{75F30A9C-9BCA-2C75-8DFD-3F46524C0C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99942" y="4512728"/>
                  <a:ext cx="4579414" cy="48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服务定价普惠性</a:t>
                  </a:r>
                  <a:endParaRPr lang="en-US" dirty="0"/>
                </a:p>
              </p:txBody>
            </p:sp>
            <p:sp>
              <p:nvSpPr>
                <p:cNvPr id="11" name="Text2">
                  <a:extLst>
                    <a:ext uri="{FF2B5EF4-FFF2-40B4-BE49-F238E27FC236}">
                      <a16:creationId id="{F200A229-01EB-F465-A029-270F658082CF}"/>
                    </a:ext>
                  </a:extLst>
                </p:cNvPr>
                <p:cNvSpPr/>
                <p:nvPr/>
              </p:nvSpPr>
              <p:spPr>
                <a:xfrm>
                  <a:off x="3799944" y="5108863"/>
                  <a:ext cx="4579412" cy="102522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推出“学生团队特惠套餐”，价格仅为同类产品的1/3。</a:t>
                  </a:r>
                  <a:endParaRPr lang="en-US" dirty="0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id="{FF634DFD-80DB-2A80-64B0-3AB63EFD37A0}"/>
                  </a:ext>
                </a:extLst>
              </p:cNvPr>
              <p:cNvGrpSpPr/>
              <p:nvPr/>
            </p:nvGrpSpPr>
            <p:grpSpPr>
              <a:xfrm>
                <a:off x="6939486" y="2056122"/>
                <a:ext cx="4579414" cy="2183859"/>
                <a:chOff x="6939486" y="2056122"/>
                <a:chExt cx="4579414" cy="2183859"/>
              </a:xfrm>
            </p:grpSpPr>
            <p:sp>
              <p:nvSpPr>
                <p:cNvPr id="13" name="Number3">
                  <a:extLst>
                    <a:ext uri="{FF2B5EF4-FFF2-40B4-BE49-F238E27FC236}">
                      <a16:creationId id="{D6AF787D-2248-D27C-BC3B-C1F0D2DCD8F7}"/>
                    </a:ext>
                  </a:extLst>
                </p:cNvPr>
                <p:cNvSpPr/>
                <p:nvPr/>
              </p:nvSpPr>
              <p:spPr>
                <a:xfrm>
                  <a:off x="6962611" y="3927763"/>
                  <a:ext cx="649977" cy="312218"/>
                </a:xfrm>
                <a:prstGeom prst="chevron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lnSpcReduction="10000"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3</a:t>
                  </a:r>
                  <a:endPara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" name="Bullet3">
                  <a:extLst>
                    <a:ext uri="{FF2B5EF4-FFF2-40B4-BE49-F238E27FC236}">
                      <a16:creationId id="{27CE54F6-4FDD-AD9F-EC2A-104D95CA4D4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39486" y="2056122"/>
                  <a:ext cx="4579414" cy="4816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敏捷迭代的性价比</a:t>
                  </a:r>
                  <a:endParaRPr lang="en-US" dirty="0"/>
                </a:p>
              </p:txBody>
            </p:sp>
            <p:sp>
              <p:nvSpPr>
                <p:cNvPr id="15" name="Text3">
                  <a:extLst>
                    <a:ext uri="{FF2B5EF4-FFF2-40B4-BE49-F238E27FC236}">
                      <a16:creationId id="{946CE06C-8EF0-3ED4-78B6-D8887D815F63}"/>
                    </a:ext>
                  </a:extLst>
                </p:cNvPr>
                <p:cNvSpPr/>
                <p:nvPr/>
              </p:nvSpPr>
              <p:spPr>
                <a:xfrm>
                  <a:off x="6939488" y="2652257"/>
                  <a:ext cx="4579412" cy="102522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团队通过课程作业协作机制实现快速响应，确保客户以最低成本获取持续技术升级。</a:t>
                  </a:r>
                  <a:endParaRPr lang="en-US" dirty="0"/>
                </a:p>
              </p:txBody>
            </p:sp>
          </p:grp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成本优势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5f8c1633-75fe-4b4a-81ae-fcf08b0dcd4e.source.3.zh-Hans.pptx">
            <a:extLst>
              <a:ext uri="{FF2B5EF4-FFF2-40B4-BE49-F238E27FC236}">
                <a16:creationId id="{396FC0DD-1E8D-685D-451E-077BD17D7614}"/>
              </a:ext>
            </a:extLst>
          </p:cNvPr>
          <p:cNvGrpSpPr/>
          <p:nvPr/>
        </p:nvGrpSpPr>
        <p:grpSpPr>
          <a:xfrm>
            <a:off x="660400" y="1130300"/>
            <a:ext cx="10858501" cy="5003801"/>
            <a:chOff x="660400" y="1130300"/>
            <a:chExt cx="10858501" cy="5003801"/>
          </a:xfrm>
        </p:grpSpPr>
        <p:cxnSp>
          <p:nvCxnSpPr>
            <p:cNvPr id="4" name="连接符: 肘形 3">
              <a:extLst>
                <a:ext uri="{FF2B5EF4-FFF2-40B4-BE49-F238E27FC236}">
                  <a16:creationId id="{5D3893F4-EC31-5D2C-45F9-E0D282689B5E}"/>
                </a:ext>
              </a:extLst>
            </p:cNvPr>
            <p:cNvCxnSpPr>
              <a:cxnSpLocks/>
              <a:stCxn id="5" idx="1"/>
              <a:endCxn id="43" idx="1"/>
            </p:cNvCxnSpPr>
            <p:nvPr/>
          </p:nvCxnSpPr>
          <p:spPr>
            <a:xfrm rot="10800000" flipV="1">
              <a:off x="3679941" y="1407868"/>
              <a:ext cx="12700" cy="347613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id="{5093CCE3-33A7-22FD-73E1-B6CA3D97B525}"/>
                </a:ext>
              </a:extLst>
            </p:cNvPr>
            <p:cNvCxnSpPr>
              <a:cxnSpLocks/>
            </p:cNvCxnSpPr>
            <p:nvPr/>
          </p:nvCxnSpPr>
          <p:spPr>
            <a:xfrm>
              <a:off x="3461183" y="3145937"/>
              <a:ext cx="218757" cy="0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PictureMisc1">
              <a:extLst>
                <a:ext uri="{FF2B5EF4-FFF2-40B4-BE49-F238E27FC236}">
                  <a16:creationId id="{CEB8A369-AAB1-B1DD-CC96-33646A84B5AC}"/>
                </a:ext>
              </a:extLst>
            </p:cNvPr>
            <p:cNvSpPr/>
            <p:nvPr/>
          </p:nvSpPr>
          <p:spPr>
            <a:xfrm>
              <a:off x="660400" y="1130301"/>
              <a:ext cx="2566139" cy="5003800"/>
            </a:xfrm>
            <a:prstGeom prst="roundRect">
              <a:avLst>
                <a:gd name="adj" fmla="val 4500"/>
              </a:avLst>
            </a:prstGeom>
            <a:blipFill>
              <a:blip r:embed="rId4"/>
              <a:stretch>
                <a:fillRect l="-123964" t="0" r="-123964" b="0"/>
              </a:stretch>
            </a:blipFill>
            <a:ln w="6031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Title">
              <a:extLst>
                <a:ext uri="{FF2B5EF4-FFF2-40B4-BE49-F238E27FC236}">
                  <a16:creationId id="{010A2B76-3F0A-5230-5753-62FB0CF08BE1}"/>
                </a:ext>
              </a:extLst>
            </p:cNvPr>
            <p:cNvSpPr/>
            <p:nvPr/>
          </p:nvSpPr>
          <p:spPr>
            <a:xfrm>
              <a:off x="660400" y="2349182"/>
              <a:ext cx="2566139" cy="2566036"/>
            </a:xfrm>
            <a:prstGeom prst="roundRect">
              <a:avLst>
                <a:gd name="adj" fmla="val 4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rmAutofit/>
            </a:bodyPr>
            <a:lstStyle/>
            <a:p>
              <a:pPr/>
              <a:r>
                <a:rPr lang="zh-CN" altLang="en-US" sz="2400" b="1" dirty="0">
                  <a:solidFill>
                    <a:srgbClr val="FFFFFF"/>
                  </a:solidFill>
                  <a:cs typeface="+mn-ea"/>
                </a:rPr>
                <a:t>扎根基层的场景化解决方案</a:t>
              </a:r>
              <a:endParaRPr lang="en-US" dirty="0"/>
            </a:p>
          </p:txBody>
        </p:sp>
        <p:grpSp>
          <p:nvGrpSpPr>
            <p:cNvPr id="16" name="组合 15">
              <a:extLst>
                <a:ext uri="{FF2B5EF4-FFF2-40B4-BE49-F238E27FC236}">
                  <a16:creationId id="{83433D32-8CA4-B41A-2B93-3C35A986EB7D}"/>
                </a:ext>
              </a:extLst>
            </p:cNvPr>
            <p:cNvGrpSpPr/>
            <p:nvPr/>
          </p:nvGrpSpPr>
          <p:grpSpPr>
            <a:xfrm>
              <a:off x="3679941" y="1130300"/>
              <a:ext cx="7838960" cy="1527662"/>
              <a:chOff x="3679941" y="1130300"/>
              <a:chExt cx="7838960" cy="1527662"/>
            </a:xfrm>
          </p:grpSpPr>
          <p:sp>
            <p:nvSpPr>
              <p:cNvPr id="5" name="Bullet1">
                <a:extLst>
                  <a:ext uri="{FF2B5EF4-FFF2-40B4-BE49-F238E27FC236}">
                    <a16:creationId id="{B66BB5D4-2DFB-FA5D-44FD-E0E79E0D21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79941" y="1130300"/>
                <a:ext cx="7838960" cy="555136"/>
              </a:xfrm>
              <a:prstGeom prst="roundRect">
                <a:avLst>
                  <a:gd name="adj" fmla="val 7074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“AI初筛+远程复核”模式</a:t>
                </a:r>
                <a:endParaRPr lang="en-US" dirty="0"/>
              </a:p>
            </p:txBody>
          </p:sp>
          <p:sp>
            <p:nvSpPr>
              <p:cNvPr id="6" name="Text1">
                <a:extLst>
                  <a:ext uri="{FF2B5EF4-FFF2-40B4-BE49-F238E27FC236}">
                    <a16:creationId id="{77DC3DB2-644A-96B8-6344-A6D882C532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79941" y="1740045"/>
                <a:ext cx="7838960" cy="9179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构建“学生团队-基层医院-三甲医院”协同网络。</a:t>
                </a:r>
                <a:endParaRPr 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id="{CEECE181-71C5-BE2E-E7CC-E52C42CBCD0D}"/>
                </a:ext>
              </a:extLst>
            </p:cNvPr>
            <p:cNvGrpSpPr/>
            <p:nvPr/>
          </p:nvGrpSpPr>
          <p:grpSpPr>
            <a:xfrm>
              <a:off x="3679941" y="2868369"/>
              <a:ext cx="7838960" cy="1527662"/>
              <a:chOff x="3679941" y="2868369"/>
              <a:chExt cx="7838960" cy="1527662"/>
            </a:xfrm>
          </p:grpSpPr>
          <p:sp>
            <p:nvSpPr>
              <p:cNvPr id="35" name="Bullet2">
                <a:extLst>
                  <a:ext uri="{FF2B5EF4-FFF2-40B4-BE49-F238E27FC236}">
                    <a16:creationId id="{E2410DF9-23A7-A0E5-A28D-637A61AF24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79941" y="2868369"/>
                <a:ext cx="7838960" cy="555136"/>
              </a:xfrm>
              <a:prstGeom prst="roundRect">
                <a:avLst>
                  <a:gd name="adj" fmla="val 7074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数据安全与合规服务</a:t>
                </a:r>
                <a:endParaRPr lang="en-US" dirty="0"/>
              </a:p>
            </p:txBody>
          </p:sp>
          <p:sp>
            <p:nvSpPr>
              <p:cNvPr id="37" name="Text2">
                <a:extLst>
                  <a:ext uri="{FF2B5EF4-FFF2-40B4-BE49-F238E27FC236}">
                    <a16:creationId id="{AFCB54FF-1623-A684-A072-A4C0269CE8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79941" y="3478114"/>
                <a:ext cx="7838960" cy="9179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采用AES-256加密技术保障影像数据传输存储安全。</a:t>
                </a:r>
                <a:endParaRPr lang="en-US" dirty="0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id="{CDB2ABC6-C9AE-6905-364D-2D05DEA54609}"/>
                </a:ext>
              </a:extLst>
            </p:cNvPr>
            <p:cNvGrpSpPr/>
            <p:nvPr/>
          </p:nvGrpSpPr>
          <p:grpSpPr>
            <a:xfrm>
              <a:off x="3679941" y="4606438"/>
              <a:ext cx="7838960" cy="1527662"/>
              <a:chOff x="3679941" y="4606438"/>
              <a:chExt cx="7838960" cy="1527662"/>
            </a:xfrm>
          </p:grpSpPr>
          <p:sp>
            <p:nvSpPr>
              <p:cNvPr id="43" name="Bullet3">
                <a:extLst>
                  <a:ext uri="{FF2B5EF4-FFF2-40B4-BE49-F238E27FC236}">
                    <a16:creationId id="{70E6B996-609E-A1A8-7B9D-0F2986AE9A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79941" y="4606438"/>
                <a:ext cx="7838960" cy="555136"/>
              </a:xfrm>
              <a:prstGeom prst="roundRect">
                <a:avLst>
                  <a:gd name="adj" fmla="val 7074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透明化技术输出</a:t>
                </a:r>
                <a:endParaRPr lang="en-US" dirty="0"/>
              </a:p>
            </p:txBody>
          </p:sp>
          <p:sp>
            <p:nvSpPr>
              <p:cNvPr id="48" name="Text3">
                <a:extLst>
                  <a:ext uri="{FF2B5EF4-FFF2-40B4-BE49-F238E27FC236}">
                    <a16:creationId id="{5BD076A3-A43A-EF60-FA88-428D314741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79941" y="5216183"/>
                <a:ext cx="7838960" cy="9179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公开算法原理与数据处理流程，构建信任体系。</a:t>
                </a:r>
                <a:endParaRPr lang="en-US" dirty="0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服务优势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市场分析</a:t>
            </a:r>
            <a:endParaRPr lang="en-US" dirty="0"/>
          </a:p>
        </p:txBody>
      </p:sp>
      <p:sp>
        <p:nvSpPr>
          <p:cNvPr id="25" name="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分析行业现状、竞争格局及竞争优势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eb30008-eb81-40b0-8568-193ef6ddb647.source.5.zh-Hans.pptx">
            <a:extLst>
              <a:ext uri="{FF2B5EF4-FFF2-40B4-BE49-F238E27FC236}">
                <a16:creationId id="{8841D611-1C00-C825-688E-C6B650C86219}"/>
              </a:ext>
            </a:extLst>
          </p:cNvPr>
          <p:cNvGrpSpPr/>
          <p:nvPr/>
        </p:nvGrpSpPr>
        <p:grpSpPr>
          <a:xfrm>
            <a:off x="660400" y="1130303"/>
            <a:ext cx="10858500" cy="5003797"/>
            <a:chOff x="660400" y="1130303"/>
            <a:chExt cx="10858500" cy="5003797"/>
          </a:xfrm>
        </p:grpSpPr>
        <p:sp>
          <p:nvSpPr>
            <p:cNvPr id="3" name="Title">
              <a:extLst>
                <a:ext uri="{FF2B5EF4-FFF2-40B4-BE49-F238E27FC236}">
                  <a16:creationId id="{F1A7BFC0-6827-DDA4-955E-D7C4AB54EC7A}"/>
                </a:ext>
              </a:extLst>
            </p:cNvPr>
            <p:cNvSpPr txBox="1"/>
            <p:nvPr/>
          </p:nvSpPr>
          <p:spPr>
            <a:xfrm>
              <a:off x="660400" y="1130303"/>
              <a:ext cx="10858500" cy="584773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 anchorCtr="0">
              <a:normAutofit/>
            </a:bodyPr>
            <a:lstStyle>
              <a:defPPr>
                <a:defRPr lang="zh-CN"/>
              </a:defPPr>
              <a:lvl1pPr>
                <a:defRPr sz="2400" b="1">
                  <a:cs typeface="+mn-ea"/>
                </a:defRPr>
              </a:lvl1pPr>
            </a:lstStyle>
            <a:p>
              <a:pPr/>
              <a:r>
                <a:rPr lang="zh-CN" altLang="en-US" dirty="0">
                  <a:sym typeface="+mn-lt"/>
                </a:rPr>
                <a:t>根据世界卫生组织数据，2022年全球新增癌症病例达2000万例，我国新增患者占比24.1%。</a:t>
              </a:r>
              <a:endParaRPr lang="en-US" dirty="0"/>
            </a:p>
          </p:txBody>
        </p:sp>
        <p:grpSp>
          <p:nvGrpSpPr>
            <p:cNvPr id="4" name="组合 3">
              <a:extLst>
                <a:ext uri="{FF2B5EF4-FFF2-40B4-BE49-F238E27FC236}">
                  <a16:creationId id="{8C48A31B-2464-2FF1-5615-2C8735BAFFA1}"/>
                </a:ext>
              </a:extLst>
            </p:cNvPr>
            <p:cNvGrpSpPr/>
            <p:nvPr/>
          </p:nvGrpSpPr>
          <p:grpSpPr>
            <a:xfrm>
              <a:off x="660400" y="2019788"/>
              <a:ext cx="10858500" cy="4114312"/>
              <a:chOff x="660400" y="2019788"/>
              <a:chExt cx="10858500" cy="4114312"/>
            </a:xfrm>
          </p:grpSpPr>
          <p:grpSp>
            <p:nvGrpSpPr>
              <p:cNvPr id="33" name="组合 32">
                <a:extLst>
                  <a:ext uri="{FF2B5EF4-FFF2-40B4-BE49-F238E27FC236}">
                    <a16:creationId id="{83F4AE1B-3CC5-58D8-48EB-6D0ABF4659AE}"/>
                  </a:ext>
                </a:extLst>
              </p:cNvPr>
              <p:cNvGrpSpPr/>
              <p:nvPr/>
            </p:nvGrpSpPr>
            <p:grpSpPr>
              <a:xfrm>
                <a:off x="660400" y="2019788"/>
                <a:ext cx="3390566" cy="1956689"/>
                <a:chOff x="660400" y="2356338"/>
                <a:chExt cx="3390566" cy="1796632"/>
              </a:xfrm>
            </p:grpSpPr>
            <p:sp>
              <p:nvSpPr>
                <p:cNvPr id="5" name="ComponentBackground1">
                  <a:extLst>
                    <a:ext uri="{FF2B5EF4-FFF2-40B4-BE49-F238E27FC236}">
                      <a16:creationId id="{B3BE2D7B-1AD6-3BE1-05C6-BE885D2EA599}"/>
                    </a:ext>
                  </a:extLst>
                </p:cNvPr>
                <p:cNvSpPr/>
                <p:nvPr/>
              </p:nvSpPr>
              <p:spPr>
                <a:xfrm>
                  <a:off x="660400" y="2356338"/>
                  <a:ext cx="3390566" cy="1796632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>
                    <a:solidFill>
                      <a:schemeClr val="tx1"/>
                    </a:solidFill>
                    <a:sym typeface="+mn-lt"/>
                  </a:endParaRPr>
                </a:p>
              </p:txBody>
            </p:sp>
            <p:cxnSp>
              <p:nvCxnSpPr>
                <p:cNvPr id="6" name="line1">
                  <a:extLst>
                    <a:ext uri="{FF2B5EF4-FFF2-40B4-BE49-F238E27FC236}">
                      <a16:creationId id="{A4C70D93-1553-B589-1178-C7F916CDE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9450" y="2815039"/>
                  <a:ext cx="0" cy="87923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1">
                  <a:extLst>
                    <a:ext uri="{FF2B5EF4-FFF2-40B4-BE49-F238E27FC236}">
                      <a16:creationId id="{68C96B11-34A6-6C81-D785-6770C4D3C91B}"/>
                    </a:ext>
                  </a:extLst>
                </p:cNvPr>
                <p:cNvSpPr/>
                <p:nvPr/>
              </p:nvSpPr>
              <p:spPr>
                <a:xfrm>
                  <a:off x="883692" y="3012412"/>
                  <a:ext cx="3034073" cy="1064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i="0" dirty="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根据世界卫生组织统计，2022年全球新增癌症病例达2000万例，预计未来十年内将持续增长，对医疗资源形成巨大压力。</a:t>
                  </a:r>
                  <a:endParaRPr lang="en-US" dirty="0"/>
                </a:p>
              </p:txBody>
            </p:sp>
            <p:sp>
              <p:nvSpPr>
                <p:cNvPr id="10" name="Bullet1">
                  <a:extLst>
                    <a:ext uri="{FF2B5EF4-FFF2-40B4-BE49-F238E27FC236}">
                      <a16:creationId id="{5108ACCB-9AFE-B774-439E-F6C666568CFB}"/>
                    </a:ext>
                  </a:extLst>
                </p:cNvPr>
                <p:cNvSpPr/>
                <p:nvPr/>
              </p:nvSpPr>
              <p:spPr>
                <a:xfrm>
                  <a:off x="883697" y="2410087"/>
                  <a:ext cx="3034073" cy="602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全球癌症病例增长趋势</a:t>
                  </a:r>
                  <a:endParaRPr lang="en-US" dirty="0"/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id="{34696CD3-C3F2-1F01-F21C-5FBF7E06223D}"/>
                  </a:ext>
                </a:extLst>
              </p:cNvPr>
              <p:cNvGrpSpPr/>
              <p:nvPr/>
            </p:nvGrpSpPr>
            <p:grpSpPr>
              <a:xfrm>
                <a:off x="4400717" y="2019788"/>
                <a:ext cx="3390566" cy="1956689"/>
                <a:chOff x="4400717" y="2356338"/>
                <a:chExt cx="3390566" cy="1796632"/>
              </a:xfrm>
            </p:grpSpPr>
            <p:sp>
              <p:nvSpPr>
                <p:cNvPr id="21" name="ComponentBackground2">
                  <a:extLst>
                    <a:ext uri="{FF2B5EF4-FFF2-40B4-BE49-F238E27FC236}">
                      <a16:creationId id="{49780C8E-3FB5-410A-0AF0-5FB68DF11E2F}"/>
                    </a:ext>
                  </a:extLst>
                </p:cNvPr>
                <p:cNvSpPr/>
                <p:nvPr/>
              </p:nvSpPr>
              <p:spPr>
                <a:xfrm>
                  <a:off x="4400717" y="2356338"/>
                  <a:ext cx="3390566" cy="1796632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>
                    <a:solidFill>
                      <a:schemeClr val="tx1"/>
                    </a:solidFill>
                    <a:sym typeface="+mn-lt"/>
                  </a:endParaRPr>
                </a:p>
              </p:txBody>
            </p:sp>
            <p:cxnSp>
              <p:nvCxnSpPr>
                <p:cNvPr id="22" name="line2">
                  <a:extLst>
                    <a:ext uri="{FF2B5EF4-FFF2-40B4-BE49-F238E27FC236}">
                      <a16:creationId id="{C2A3E51F-A50E-7446-A847-539DFD03E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767" y="2815039"/>
                  <a:ext cx="0" cy="87923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2">
                  <a:extLst>
                    <a:ext uri="{FF2B5EF4-FFF2-40B4-BE49-F238E27FC236}">
                      <a16:creationId id="{FA454680-1898-E56F-191B-D291124B75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624009" y="3012412"/>
                  <a:ext cx="3034073" cy="1064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i="0" dirty="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我国新增癌症患者占全球总病例的24.1%，位居全球首位，显示我国在癌症诊疗领域的迫切需求和挑战。</a:t>
                  </a:r>
                  <a:endParaRPr lang="en-US" dirty="0"/>
                </a:p>
              </p:txBody>
            </p:sp>
            <p:sp>
              <p:nvSpPr>
                <p:cNvPr id="26" name="Bullet2">
                  <a:extLst>
                    <a:ext uri="{FF2B5EF4-FFF2-40B4-BE49-F238E27FC236}">
                      <a16:creationId id="{3A219067-AB50-E0EB-DF54-EEFE4FF6CC2F}"/>
                    </a:ext>
                  </a:extLst>
                </p:cNvPr>
                <p:cNvSpPr/>
                <p:nvPr/>
              </p:nvSpPr>
              <p:spPr>
                <a:xfrm>
                  <a:off x="4624014" y="2410087"/>
                  <a:ext cx="3034073" cy="602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我国癌症患者比例分析</a:t>
                  </a:r>
                  <a:endParaRPr lang="en-US" dirty="0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id="{9C7136BF-C777-C125-F427-EC8EECE80F7B}"/>
                  </a:ext>
                </a:extLst>
              </p:cNvPr>
              <p:cNvGrpSpPr/>
              <p:nvPr/>
            </p:nvGrpSpPr>
            <p:grpSpPr>
              <a:xfrm>
                <a:off x="8128334" y="2019788"/>
                <a:ext cx="3390566" cy="1956689"/>
                <a:chOff x="8128334" y="2356338"/>
                <a:chExt cx="3390566" cy="1796632"/>
              </a:xfrm>
            </p:grpSpPr>
            <p:sp>
              <p:nvSpPr>
                <p:cNvPr id="37" name="ComponentBackground3">
                  <a:extLst>
                    <a:ext uri="{FF2B5EF4-FFF2-40B4-BE49-F238E27FC236}">
                      <a16:creationId id="{CF0414D0-D199-BE3A-0C57-775E932E5FE6}"/>
                    </a:ext>
                  </a:extLst>
                </p:cNvPr>
                <p:cNvSpPr/>
                <p:nvPr/>
              </p:nvSpPr>
              <p:spPr>
                <a:xfrm>
                  <a:off x="8128334" y="2356338"/>
                  <a:ext cx="3390566" cy="1796632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>
                    <a:solidFill>
                      <a:schemeClr val="tx1"/>
                    </a:solidFill>
                    <a:sym typeface="+mn-lt"/>
                  </a:endParaRPr>
                </a:p>
              </p:txBody>
            </p:sp>
            <p:cxnSp>
              <p:nvCxnSpPr>
                <p:cNvPr id="38" name="line3">
                  <a:extLst>
                    <a:ext uri="{FF2B5EF4-FFF2-40B4-BE49-F238E27FC236}">
                      <a16:creationId id="{D3B3FED0-3BB5-F0C8-67CA-7241C1AA1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47384" y="2815039"/>
                  <a:ext cx="0" cy="87923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3">
                  <a:extLst>
                    <a:ext uri="{FF2B5EF4-FFF2-40B4-BE49-F238E27FC236}">
                      <a16:creationId id="{B77F534D-3BF5-8C09-76E5-5A46E98AF2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351625" y="3012412"/>
                  <a:ext cx="3034078" cy="1064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i="0" dirty="0" err="1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目前医疗资源分布不均衡，尤其在癌症病灶勾画领域，专业医生短缺，导致诊断效率低下，亟需技术辅助手段。</a:t>
                  </a:r>
                  <a:endParaRPr lang="en-US" dirty="0"/>
                </a:p>
              </p:txBody>
            </p:sp>
            <p:sp>
              <p:nvSpPr>
                <p:cNvPr id="42" name="Bullet3">
                  <a:extLst>
                    <a:ext uri="{FF2B5EF4-FFF2-40B4-BE49-F238E27FC236}">
                      <a16:creationId id="{340B496F-5AAD-9060-A804-059F52E756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351631" y="2410087"/>
                  <a:ext cx="3034073" cy="602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医疗资源分配不均问题</a:t>
                  </a:r>
                  <a:endParaRPr lang="en-US" dirty="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id="{74DC50B0-168D-79AA-F31F-94A37EF2A1BE}"/>
                  </a:ext>
                </a:extLst>
              </p:cNvPr>
              <p:cNvGrpSpPr/>
              <p:nvPr/>
            </p:nvGrpSpPr>
            <p:grpSpPr>
              <a:xfrm>
                <a:off x="660400" y="4177411"/>
                <a:ext cx="3390566" cy="1956689"/>
                <a:chOff x="660400" y="4337468"/>
                <a:chExt cx="3390566" cy="1796632"/>
              </a:xfrm>
            </p:grpSpPr>
            <p:sp>
              <p:nvSpPr>
                <p:cNvPr id="13" name="ComponentBackground4">
                  <a:extLst>
                    <a:ext uri="{FF2B5EF4-FFF2-40B4-BE49-F238E27FC236}">
                      <a16:creationId id="{83958037-9DE8-0AF7-200D-28948600F9D0}"/>
                    </a:ext>
                  </a:extLst>
                </p:cNvPr>
                <p:cNvSpPr/>
                <p:nvPr/>
              </p:nvSpPr>
              <p:spPr>
                <a:xfrm>
                  <a:off x="660400" y="4337468"/>
                  <a:ext cx="3390566" cy="1796632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>
                    <a:solidFill>
                      <a:schemeClr val="tx1"/>
                    </a:solidFill>
                    <a:sym typeface="+mn-lt"/>
                  </a:endParaRPr>
                </a:p>
              </p:txBody>
            </p:sp>
            <p:cxnSp>
              <p:nvCxnSpPr>
                <p:cNvPr id="14" name="line4">
                  <a:extLst>
                    <a:ext uri="{FF2B5EF4-FFF2-40B4-BE49-F238E27FC236}">
                      <a16:creationId id="{D7F46347-CAC0-A148-EDC9-849ACE543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9450" y="4796169"/>
                  <a:ext cx="0" cy="87923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4">
                  <a:extLst>
                    <a:ext uri="{FF2B5EF4-FFF2-40B4-BE49-F238E27FC236}">
                      <a16:creationId id="{5D1450D0-8573-A9A7-1978-5CCC143A28A9}"/>
                    </a:ext>
                  </a:extLst>
                </p:cNvPr>
                <p:cNvSpPr/>
                <p:nvPr/>
              </p:nvSpPr>
              <p:spPr>
                <a:xfrm>
                  <a:off x="883692" y="4993542"/>
                  <a:ext cx="3034073" cy="1064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i="0" dirty="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AI技术在癌症病灶自动勾画中的应用逐渐增多，市场对基于注意力机制的智能系统表现出强烈兴趣，以提升诊断精准度。</a:t>
                  </a:r>
                  <a:endParaRPr lang="en-US" dirty="0"/>
                </a:p>
              </p:txBody>
            </p:sp>
            <p:sp>
              <p:nvSpPr>
                <p:cNvPr id="18" name="Bullet4">
                  <a:extLst>
                    <a:ext uri="{FF2B5EF4-FFF2-40B4-BE49-F238E27FC236}">
                      <a16:creationId id="{8471756C-5EE0-A692-1587-DEEB34E98532}"/>
                    </a:ext>
                  </a:extLst>
                </p:cNvPr>
                <p:cNvSpPr/>
                <p:nvPr/>
              </p:nvSpPr>
              <p:spPr>
                <a:xfrm>
                  <a:off x="883697" y="4391217"/>
                  <a:ext cx="3034073" cy="602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市场对AI技术的需求增加</a:t>
                  </a:r>
                  <a:endParaRPr lang="en-US" dirty="0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id="{61B8EEAD-8363-D4D9-9514-89B28C31B0FE}"/>
                  </a:ext>
                </a:extLst>
              </p:cNvPr>
              <p:cNvGrpSpPr/>
              <p:nvPr/>
            </p:nvGrpSpPr>
            <p:grpSpPr>
              <a:xfrm>
                <a:off x="4400716" y="4177411"/>
                <a:ext cx="7111833" cy="1956689"/>
                <a:chOff x="4400717" y="4337468"/>
                <a:chExt cx="3390566" cy="1796632"/>
              </a:xfrm>
            </p:grpSpPr>
            <p:sp>
              <p:nvSpPr>
                <p:cNvPr id="29" name="ComponentBackground5">
                  <a:extLst>
                    <a:ext uri="{FF2B5EF4-FFF2-40B4-BE49-F238E27FC236}">
                      <a16:creationId id="{384E72A9-DE97-B028-73A8-CE6EA1BE74DD}"/>
                    </a:ext>
                  </a:extLst>
                </p:cNvPr>
                <p:cNvSpPr/>
                <p:nvPr/>
              </p:nvSpPr>
              <p:spPr>
                <a:xfrm>
                  <a:off x="4400717" y="4337468"/>
                  <a:ext cx="3390566" cy="1796632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>
                    <a:solidFill>
                      <a:schemeClr val="tx1"/>
                    </a:solidFill>
                    <a:sym typeface="+mn-lt"/>
                  </a:endParaRPr>
                </a:p>
              </p:txBody>
            </p:sp>
            <p:cxnSp>
              <p:nvCxnSpPr>
                <p:cNvPr id="30" name="line5">
                  <a:extLst>
                    <a:ext uri="{FF2B5EF4-FFF2-40B4-BE49-F238E27FC236}">
                      <a16:creationId id="{D092583B-9420-34A0-CAF8-B391AA3E0B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9800" y="4796169"/>
                  <a:ext cx="0" cy="87923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5">
                  <a:extLst>
                    <a:ext uri="{FF2B5EF4-FFF2-40B4-BE49-F238E27FC236}">
                      <a16:creationId id="{09E5C7B8-A530-A16C-E665-8A9A2F5523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07172" y="4993542"/>
                  <a:ext cx="3223638" cy="1064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i="0" dirty="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针对医生的实际需求，APP设计需注重操作便捷性与结果可视化，同时结合大数据分析提供个性化诊疗建议。</a:t>
                  </a:r>
                  <a:endParaRPr lang="en-US" dirty="0"/>
                </a:p>
              </p:txBody>
            </p:sp>
            <p:sp>
              <p:nvSpPr>
                <p:cNvPr id="34" name="Bullet5">
                  <a:extLst>
                    <a:ext uri="{FF2B5EF4-FFF2-40B4-BE49-F238E27FC236}">
                      <a16:creationId id="{B675B00E-F6CB-0951-6C30-BA5B6C0D50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07172" y="4391217"/>
                  <a:ext cx="3223638" cy="602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用户体验与功能优化方向</a:t>
                  </a:r>
                  <a:endParaRPr lang="en-US" dirty="0"/>
                </a:p>
              </p:txBody>
            </p:sp>
          </p:grp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行业现状与市场需求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d5cc692-13c2-4077-bf13-f48b853c963b.source.6.zh-Hans.pptx">
            <a:extLst>
              <a:ext uri="{FF2B5EF4-FFF2-40B4-BE49-F238E27FC236}">
                <a16:creationId id="{E03FBB04-7D73-DDB4-2C24-3B8FAD6D009B}"/>
              </a:ext>
            </a:extLst>
          </p:cNvPr>
          <p:cNvGrpSpPr/>
          <p:nvPr/>
        </p:nvGrpSpPr>
        <p:grpSpPr>
          <a:xfrm>
            <a:off x="659053" y="1130300"/>
            <a:ext cx="10876781" cy="5003800"/>
            <a:chOff x="659053" y="1130300"/>
            <a:chExt cx="10876781" cy="5003800"/>
          </a:xfrm>
        </p:grpSpPr>
        <p:grpSp>
          <p:nvGrpSpPr>
            <p:cNvPr id="5" name="组合 4">
              <a:extLst>
                <a:ext uri="{FF2B5EF4-FFF2-40B4-BE49-F238E27FC236}">
                  <a16:creationId id="{CABE3AF4-07ED-A846-7240-0F3F94979E53}"/>
                </a:ext>
              </a:extLst>
            </p:cNvPr>
            <p:cNvGrpSpPr/>
            <p:nvPr/>
          </p:nvGrpSpPr>
          <p:grpSpPr>
            <a:xfrm>
              <a:off x="660400" y="2484763"/>
              <a:ext cx="3410705" cy="1630908"/>
              <a:chOff x="660400" y="2827282"/>
              <a:chExt cx="3410705" cy="1630908"/>
            </a:xfrm>
          </p:grpSpPr>
          <p:grpSp>
            <p:nvGrpSpPr>
              <p:cNvPr id="4" name="组合 3">
                <a:extLst>
                  <a:ext uri="{FF2B5EF4-FFF2-40B4-BE49-F238E27FC236}">
                    <a16:creationId id="{79FEEE74-D1A5-D592-6A22-6E71EA8CF015}"/>
                  </a:ext>
                </a:extLst>
              </p:cNvPr>
              <p:cNvGrpSpPr/>
              <p:nvPr/>
            </p:nvGrpSpPr>
            <p:grpSpPr>
              <a:xfrm>
                <a:off x="1403427" y="2827282"/>
                <a:ext cx="2667678" cy="1630908"/>
                <a:chOff x="1403427" y="2827282"/>
                <a:chExt cx="2667678" cy="1630908"/>
              </a:xfrm>
            </p:grpSpPr>
            <p:sp>
              <p:nvSpPr>
                <p:cNvPr id="13" name="Text1">
                  <a:extLst>
                    <a:ext uri="{FF2B5EF4-FFF2-40B4-BE49-F238E27FC236}">
                      <a16:creationId id="{FAC8B019-AA1D-8E8B-6FFC-F474F3F36C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03427" y="3313673"/>
                  <a:ext cx="2667678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国际企业在癌症病灶勾画领域占据领先地位，凭借先进技术与广泛资源，提供高精度的解决方案，但价格较高且本地化不足。</a:t>
                  </a:r>
                  <a:endParaRPr lang="en-US" dirty="0"/>
                </a:p>
              </p:txBody>
            </p:sp>
            <p:sp>
              <p:nvSpPr>
                <p:cNvPr id="14" name="Bullet1">
                  <a:extLst>
                    <a:ext uri="{FF2B5EF4-FFF2-40B4-BE49-F238E27FC236}">
                      <a16:creationId id="{8F21BCC1-891E-DCA2-3F17-13F6645BB5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03427" y="2827282"/>
                  <a:ext cx="2667678" cy="48639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国际企业主导市场</a:t>
                  </a:r>
                  <a:endParaRPr lang="en-US" dirty="0"/>
                </a:p>
              </p:txBody>
            </p:sp>
          </p:grpSp>
          <p:sp>
            <p:nvSpPr>
              <p:cNvPr id="24" name="Number1">
                <a:extLst>
                  <a:ext uri="{FF2B5EF4-FFF2-40B4-BE49-F238E27FC236}">
                    <a16:creationId id="{F3670529-6413-C054-A0A3-F9D411410200}"/>
                  </a:ext>
                </a:extLst>
              </p:cNvPr>
              <p:cNvSpPr/>
              <p:nvPr/>
            </p:nvSpPr>
            <p:spPr>
              <a:xfrm>
                <a:off x="660400" y="2832771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id="{E1336B89-5735-931F-DB86-D696F6F50D6C}"/>
                </a:ext>
              </a:extLst>
            </p:cNvPr>
            <p:cNvGrpSpPr/>
            <p:nvPr/>
          </p:nvGrpSpPr>
          <p:grpSpPr>
            <a:xfrm>
              <a:off x="4381734" y="2484763"/>
              <a:ext cx="3422952" cy="1630908"/>
              <a:chOff x="4381734" y="2827282"/>
              <a:chExt cx="3422952" cy="1630908"/>
            </a:xfrm>
          </p:grpSpPr>
          <p:grpSp>
            <p:nvGrpSpPr>
              <p:cNvPr id="6" name="组合 5">
                <a:extLst>
                  <a:ext uri="{FF2B5EF4-FFF2-40B4-BE49-F238E27FC236}">
                    <a16:creationId id="{F1EF6B9F-1179-97FA-D355-23FE79CEBF4C}"/>
                  </a:ext>
                </a:extLst>
              </p:cNvPr>
              <p:cNvGrpSpPr/>
              <p:nvPr/>
            </p:nvGrpSpPr>
            <p:grpSpPr>
              <a:xfrm>
                <a:off x="5126108" y="2827282"/>
                <a:ext cx="2678578" cy="1630908"/>
                <a:chOff x="5126108" y="2827282"/>
                <a:chExt cx="2678578" cy="1630908"/>
              </a:xfrm>
            </p:grpSpPr>
            <p:sp>
              <p:nvSpPr>
                <p:cNvPr id="17" name="Text2">
                  <a:extLst>
                    <a:ext uri="{FF2B5EF4-FFF2-40B4-BE49-F238E27FC236}">
                      <a16:creationId id="{872A47B3-A51C-E101-1C29-077BBBC8D8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108" y="3313673"/>
                  <a:ext cx="2678578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国内企业通过自主研发和本土化优势，在竞争中逐渐崭露头角，专注于低成本和高适配性的产品开发，满足本地需求。</a:t>
                  </a:r>
                  <a:endParaRPr lang="en-US" dirty="0"/>
                </a:p>
              </p:txBody>
            </p:sp>
            <p:sp>
              <p:nvSpPr>
                <p:cNvPr id="18" name="Bullet2">
                  <a:extLst>
                    <a:ext uri="{FF2B5EF4-FFF2-40B4-BE49-F238E27FC236}">
                      <a16:creationId id="{B8837A00-39A0-DB2C-3B42-2868257191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6108" y="2827282"/>
                  <a:ext cx="2678578" cy="48639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tx1">
                          <a:alpha val="60000"/>
                        </a:schemeClr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国内企业快速崛起</a:t>
                  </a:r>
                  <a:endParaRPr lang="en-US" dirty="0"/>
                </a:p>
              </p:txBody>
            </p:sp>
          </p:grpSp>
          <p:sp>
            <p:nvSpPr>
              <p:cNvPr id="25" name="Number2">
                <a:extLst>
                  <a:ext uri="{FF2B5EF4-FFF2-40B4-BE49-F238E27FC236}">
                    <a16:creationId id="{5F715C8A-5CBB-1017-DCB5-A46B2B9F3D9C}"/>
                  </a:ext>
                </a:extLst>
              </p:cNvPr>
              <p:cNvSpPr/>
              <p:nvPr/>
            </p:nvSpPr>
            <p:spPr>
              <a:xfrm>
                <a:off x="4381734" y="2832771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id="{55AA99A9-5620-30AC-01B9-9599A55C5710}"/>
                </a:ext>
              </a:extLst>
            </p:cNvPr>
            <p:cNvGrpSpPr/>
            <p:nvPr/>
          </p:nvGrpSpPr>
          <p:grpSpPr>
            <a:xfrm>
              <a:off x="8104415" y="2490252"/>
              <a:ext cx="3431419" cy="1582576"/>
              <a:chOff x="8104415" y="2854192"/>
              <a:chExt cx="3431419" cy="1582576"/>
            </a:xfrm>
          </p:grpSpPr>
          <p:grpSp>
            <p:nvGrpSpPr>
              <p:cNvPr id="10" name="组合 9">
                <a:extLst>
                  <a:ext uri="{FF2B5EF4-FFF2-40B4-BE49-F238E27FC236}">
                    <a16:creationId id="{0AC8A559-7763-5BD0-B8DF-72EA6D17725B}"/>
                  </a:ext>
                </a:extLst>
              </p:cNvPr>
              <p:cNvGrpSpPr/>
              <p:nvPr/>
            </p:nvGrpSpPr>
            <p:grpSpPr>
              <a:xfrm>
                <a:off x="8851221" y="2854192"/>
                <a:ext cx="2684613" cy="1582576"/>
                <a:chOff x="8851221" y="2854192"/>
                <a:chExt cx="2684613" cy="1582576"/>
              </a:xfrm>
            </p:grpSpPr>
            <p:sp>
              <p:nvSpPr>
                <p:cNvPr id="7" name="Text3">
                  <a:extLst>
                    <a:ext uri="{FF2B5EF4-FFF2-40B4-BE49-F238E27FC236}">
                      <a16:creationId id="{E283D7A6-237B-D562-DDA9-40AFFFC167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51221" y="3292251"/>
                  <a:ext cx="2684613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科研团队专注于前沿技术研究，利用注意力机制等创新算法提升勾画精度，但由于缺乏商业化经验，推广受限。</a:t>
                  </a:r>
                  <a:endParaRPr lang="en-US" dirty="0"/>
                </a:p>
              </p:txBody>
            </p:sp>
            <p:sp>
              <p:nvSpPr>
                <p:cNvPr id="8" name="Bullet3">
                  <a:extLst>
                    <a:ext uri="{FF2B5EF4-FFF2-40B4-BE49-F238E27FC236}">
                      <a16:creationId id="{37F30C8A-D144-7B22-D656-0A949ECC9A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51221" y="2854192"/>
                  <a:ext cx="2684613" cy="438059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tx1">
                          <a:alpha val="60000"/>
                        </a:schemeClr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科研团队技术创新</a:t>
                  </a:r>
                  <a:endParaRPr lang="en-US" dirty="0"/>
                </a:p>
              </p:txBody>
            </p:sp>
          </p:grpSp>
          <p:sp>
            <p:nvSpPr>
              <p:cNvPr id="28" name="Number3">
                <a:extLst>
                  <a:ext uri="{FF2B5EF4-FFF2-40B4-BE49-F238E27FC236}">
                    <a16:creationId id="{5BCA04FA-59E2-285E-61DE-E5CAE22E8890}"/>
                  </a:ext>
                </a:extLst>
              </p:cNvPr>
              <p:cNvSpPr/>
              <p:nvPr/>
            </p:nvSpPr>
            <p:spPr>
              <a:xfrm>
                <a:off x="8104415" y="2854192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id="{7FB340FB-9D66-C41B-29E5-5812B78D8A82}"/>
                </a:ext>
              </a:extLst>
            </p:cNvPr>
            <p:cNvGrpSpPr/>
            <p:nvPr/>
          </p:nvGrpSpPr>
          <p:grpSpPr>
            <a:xfrm>
              <a:off x="659053" y="4551524"/>
              <a:ext cx="3412052" cy="1582576"/>
              <a:chOff x="659053" y="4551524"/>
              <a:chExt cx="3412052" cy="1582576"/>
            </a:xfrm>
          </p:grpSpPr>
          <p:grpSp>
            <p:nvGrpSpPr>
              <p:cNvPr id="39" name="组合 38">
                <a:extLst>
                  <a:ext uri="{FF2B5EF4-FFF2-40B4-BE49-F238E27FC236}">
                    <a16:creationId id="{A0375C4B-60D0-8299-96F6-2511D37355DA}"/>
                  </a:ext>
                </a:extLst>
              </p:cNvPr>
              <p:cNvGrpSpPr/>
              <p:nvPr/>
            </p:nvGrpSpPr>
            <p:grpSpPr>
              <a:xfrm>
                <a:off x="1403427" y="4551524"/>
                <a:ext cx="2667678" cy="1582576"/>
                <a:chOff x="1403427" y="4551524"/>
                <a:chExt cx="2667678" cy="1582576"/>
              </a:xfrm>
            </p:grpSpPr>
            <p:sp>
              <p:nvSpPr>
                <p:cNvPr id="15" name="Text4">
                  <a:extLst>
                    <a:ext uri="{FF2B5EF4-FFF2-40B4-BE49-F238E27FC236}">
                      <a16:creationId id="{73BBA0E0-4E25-CD93-7BA3-5F707B4532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03427" y="4989583"/>
                  <a:ext cx="2667678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癌症病灶勾画市场需求快速增长，推动国际、国内企业和科研团队在技术、成本和服务上展开激烈竞争。</a:t>
                  </a:r>
                  <a:endParaRPr lang="en-US" dirty="0"/>
                </a:p>
              </p:txBody>
            </p:sp>
            <p:sp>
              <p:nvSpPr>
                <p:cNvPr id="16" name="Bullet4">
                  <a:extLst>
                    <a:ext uri="{FF2B5EF4-FFF2-40B4-BE49-F238E27FC236}">
                      <a16:creationId id="{0DFAF5DC-895D-03F4-43BB-39ECF5F4C4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03427" y="4551524"/>
                  <a:ext cx="2667678" cy="438059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tx1">
                          <a:alpha val="60000"/>
                        </a:schemeClr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市场需求驱动竞争</a:t>
                  </a:r>
                  <a:endParaRPr lang="en-US" dirty="0"/>
                </a:p>
              </p:txBody>
            </p:sp>
          </p:grpSp>
          <p:sp>
            <p:nvSpPr>
              <p:cNvPr id="29" name="Number4">
                <a:extLst>
                  <a:ext uri="{FF2B5EF4-FFF2-40B4-BE49-F238E27FC236}">
                    <a16:creationId id="{DD72DB13-F742-6C30-81FB-0A879E233955}"/>
                  </a:ext>
                </a:extLst>
              </p:cNvPr>
              <p:cNvSpPr/>
              <p:nvPr/>
            </p:nvSpPr>
            <p:spPr>
              <a:xfrm>
                <a:off x="659053" y="4551524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4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id="{DFDB7584-8FC2-73A7-53DA-A11D63925BBD}"/>
                </a:ext>
              </a:extLst>
            </p:cNvPr>
            <p:cNvGrpSpPr/>
            <p:nvPr/>
          </p:nvGrpSpPr>
          <p:grpSpPr>
            <a:xfrm>
              <a:off x="4390202" y="4551524"/>
              <a:ext cx="3414484" cy="1582576"/>
              <a:chOff x="4330019" y="4551524"/>
              <a:chExt cx="3414484" cy="1582576"/>
            </a:xfrm>
          </p:grpSpPr>
          <p:grpSp>
            <p:nvGrpSpPr>
              <p:cNvPr id="41" name="组合 40">
                <a:extLst>
                  <a:ext uri="{FF2B5EF4-FFF2-40B4-BE49-F238E27FC236}">
                    <a16:creationId id="{4423F5D6-A5D0-5D15-229E-927B816F9229}"/>
                  </a:ext>
                </a:extLst>
              </p:cNvPr>
              <p:cNvGrpSpPr/>
              <p:nvPr/>
            </p:nvGrpSpPr>
            <p:grpSpPr>
              <a:xfrm>
                <a:off x="5065925" y="4551524"/>
                <a:ext cx="2678578" cy="1582576"/>
                <a:chOff x="5065925" y="4551524"/>
                <a:chExt cx="2678578" cy="1582576"/>
              </a:xfrm>
            </p:grpSpPr>
            <p:sp>
              <p:nvSpPr>
                <p:cNvPr id="21" name="Text5">
                  <a:extLst>
                    <a:ext uri="{FF2B5EF4-FFF2-40B4-BE49-F238E27FC236}">
                      <a16:creationId id="{0BCC7F01-AC36-B511-00D8-75928E28AE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65925" y="4989583"/>
                  <a:ext cx="2678578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竞争格局中，技术壁垒成为主要挑战，尤其在深度学习模型优化和数据标注方面，只有少数企业具备核心竞争力。</a:t>
                  </a:r>
                  <a:endParaRPr lang="en-US" dirty="0"/>
                </a:p>
              </p:txBody>
            </p:sp>
            <p:sp>
              <p:nvSpPr>
                <p:cNvPr id="22" name="Bullet5">
                  <a:extLst>
                    <a:ext uri="{FF2B5EF4-FFF2-40B4-BE49-F238E27FC236}">
                      <a16:creationId id="{F3827D32-07EF-567C-95FF-5BABB4C4E83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65925" y="4551524"/>
                  <a:ext cx="2678578" cy="438059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tx1">
                          <a:alpha val="60000"/>
                        </a:schemeClr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技术壁垒与挑战</a:t>
                  </a:r>
                  <a:endParaRPr lang="en-US" dirty="0"/>
                </a:p>
              </p:txBody>
            </p:sp>
          </p:grpSp>
          <p:sp>
            <p:nvSpPr>
              <p:cNvPr id="33" name="Number5">
                <a:extLst>
                  <a:ext uri="{FF2B5EF4-FFF2-40B4-BE49-F238E27FC236}">
                    <a16:creationId id="{ADCCA55C-8311-D450-62D3-9F1FFFDFBFBC}"/>
                  </a:ext>
                </a:extLst>
              </p:cNvPr>
              <p:cNvSpPr/>
              <p:nvPr/>
            </p:nvSpPr>
            <p:spPr>
              <a:xfrm>
                <a:off x="4330019" y="4551524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5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id="{25CC5050-25CE-5E08-954C-C6DFF1626B47}"/>
                </a:ext>
              </a:extLst>
            </p:cNvPr>
            <p:cNvGrpSpPr/>
            <p:nvPr/>
          </p:nvGrpSpPr>
          <p:grpSpPr>
            <a:xfrm>
              <a:off x="8123782" y="4551524"/>
              <a:ext cx="3412052" cy="1582576"/>
              <a:chOff x="8123782" y="4551524"/>
              <a:chExt cx="3412052" cy="1582576"/>
            </a:xfrm>
          </p:grpSpPr>
          <p:grpSp>
            <p:nvGrpSpPr>
              <p:cNvPr id="43" name="组合 42">
                <a:extLst>
                  <a:ext uri="{FF2B5EF4-FFF2-40B4-BE49-F238E27FC236}">
                    <a16:creationId id="{55DBED7D-E8E6-ECAA-BF58-22D68BB42A2C}"/>
                  </a:ext>
                </a:extLst>
              </p:cNvPr>
              <p:cNvGrpSpPr/>
              <p:nvPr/>
            </p:nvGrpSpPr>
            <p:grpSpPr>
              <a:xfrm>
                <a:off x="8851221" y="4551524"/>
                <a:ext cx="2684613" cy="1582576"/>
                <a:chOff x="8851221" y="4551524"/>
                <a:chExt cx="2684613" cy="1582576"/>
              </a:xfrm>
            </p:grpSpPr>
            <p:sp>
              <p:nvSpPr>
                <p:cNvPr id="26" name="Text6">
                  <a:extLst>
                    <a:ext uri="{FF2B5EF4-FFF2-40B4-BE49-F238E27FC236}">
                      <a16:creationId id="{E4EB6C92-0BFF-BCF3-10D4-1DA9F2DA6A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51221" y="4989583"/>
                  <a:ext cx="2684613" cy="114451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kumimoji="0" sz="105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不同竞争者通过优化用户体验吸引客户，例如简化操作流程、提高勾画速度和准确性，形成各自的竞争优势。</a:t>
                  </a:r>
                  <a:endParaRPr lang="en-US" dirty="0"/>
                </a:p>
              </p:txBody>
            </p:sp>
            <p:sp>
              <p:nvSpPr>
                <p:cNvPr id="27" name="Bullet6">
                  <a:extLst>
                    <a:ext uri="{FF2B5EF4-FFF2-40B4-BE49-F238E27FC236}">
                      <a16:creationId id="{D57A23EA-E833-AC63-5CB2-407D7292EDB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51221" y="4551524"/>
                  <a:ext cx="2684613" cy="438059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tx1">
                          <a:alpha val="60000"/>
                        </a:schemeClr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用户体验差异化</a:t>
                  </a:r>
                  <a:endParaRPr lang="en-US" dirty="0"/>
                </a:p>
              </p:txBody>
            </p:sp>
          </p:grpSp>
          <p:sp>
            <p:nvSpPr>
              <p:cNvPr id="34" name="Number6">
                <a:extLst>
                  <a:ext uri="{FF2B5EF4-FFF2-40B4-BE49-F238E27FC236}">
                    <a16:creationId id="{00E5AACC-D34C-16D1-9379-41125B800936}"/>
                  </a:ext>
                </a:extLst>
              </p:cNvPr>
              <p:cNvSpPr/>
              <p:nvPr/>
            </p:nvSpPr>
            <p:spPr>
              <a:xfrm>
                <a:off x="8123782" y="4551524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6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" name="Title">
              <a:extLst>
                <a:ext uri="{FF2B5EF4-FFF2-40B4-BE49-F238E27FC236}">
                  <a16:creationId id="{C8309E58-4276-DAB0-4FC1-91763C8E52D5}"/>
                </a:ext>
              </a:extLst>
            </p:cNvPr>
            <p:cNvSpPr txBox="1"/>
            <p:nvPr/>
          </p:nvSpPr>
          <p:spPr>
            <a:xfrm>
              <a:off x="660399" y="1130300"/>
              <a:ext cx="10858500" cy="547243"/>
            </a:xfrm>
            <a:prstGeom prst="rect">
              <a:avLst/>
            </a:prstGeom>
            <a:noFill/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400" b="1">
                  <a:cs typeface="+mn-ea"/>
                </a:defRPr>
              </a:lvl1pPr>
            </a:lstStyle>
            <a:p>
              <a:pPr/>
              <a:r>
                <a:rPr lang="zh-CN" altLang="en-US" dirty="0">
                  <a:sym typeface="+mn-lt"/>
                </a:rPr>
                <a:t>当前癌症病灶勾画领域的竞争主要集中在国际企业、国内企业和科研团队。</a:t>
              </a:r>
              <a:endParaRPr lang="en-US" dirty="0"/>
            </a:p>
          </p:txBody>
        </p: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现有竞争格局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4c6b0ccb-ae93-4394-9740-c228d42eccfe.source.6.zh-Hans.pptx">
            <a:extLst>
              <a:ext uri="{FF2B5EF4-FFF2-40B4-BE49-F238E27FC236}">
                <a16:creationId id="{E2878721-34CC-F5BB-4358-419B6747290D}"/>
              </a:ext>
            </a:extLst>
          </p:cNvPr>
          <p:cNvGrpSpPr/>
          <p:nvPr/>
        </p:nvGrpSpPr>
        <p:grpSpPr>
          <a:xfrm>
            <a:off x="-1" y="1130301"/>
            <a:ext cx="11531601" cy="4875111"/>
            <a:chOff x="-1" y="1130301"/>
            <a:chExt cx="11531601" cy="4875111"/>
          </a:xfrm>
        </p:grpSpPr>
        <p:sp>
          <p:nvSpPr>
            <p:cNvPr id="2" name="图形 7">
              <a:extLst>
                <a:ext uri="{FF2B5EF4-FFF2-40B4-BE49-F238E27FC236}">
                  <a16:creationId id="{F01E5557-5C30-D58B-6AE4-78B0ADCFC36A}"/>
                </a:ext>
              </a:extLst>
            </p:cNvPr>
            <p:cNvSpPr/>
            <p:nvPr/>
          </p:nvSpPr>
          <p:spPr>
            <a:xfrm>
              <a:off x="-1" y="2163239"/>
              <a:ext cx="11531601" cy="2213264"/>
            </a:xfrm>
            <a:custGeom>
              <a:avLst/>
              <a:gdLst>
                <a:gd name="connsiteX0" fmla="*/ 0 w 12181814"/>
                <a:gd name="connsiteY0" fmla="*/ 2200060 h 2200060"/>
                <a:gd name="connsiteX1" fmla="*/ 11081784 w 12181814"/>
                <a:gd name="connsiteY1" fmla="*/ 2200060 h 2200060"/>
                <a:gd name="connsiteX2" fmla="*/ 12181815 w 12181814"/>
                <a:gd name="connsiteY2" fmla="*/ 1100030 h 2200060"/>
                <a:gd name="connsiteX3" fmla="*/ 12181815 w 12181814"/>
                <a:gd name="connsiteY3" fmla="*/ 1100030 h 2200060"/>
                <a:gd name="connsiteX4" fmla="*/ 11081784 w 12181814"/>
                <a:gd name="connsiteY4" fmla="*/ 0 h 2200060"/>
                <a:gd name="connsiteX5" fmla="*/ 0 w 12181814"/>
                <a:gd name="connsiteY5" fmla="*/ 0 h 220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1814" h="2200060">
                  <a:moveTo>
                    <a:pt x="0" y="2200060"/>
                  </a:moveTo>
                  <a:lnTo>
                    <a:pt x="11081784" y="2200060"/>
                  </a:lnTo>
                  <a:cubicBezTo>
                    <a:pt x="11689348" y="2200060"/>
                    <a:pt x="12181815" y="1707593"/>
                    <a:pt x="12181815" y="1100030"/>
                  </a:cubicBezTo>
                  <a:lnTo>
                    <a:pt x="12181815" y="1100030"/>
                  </a:lnTo>
                  <a:cubicBezTo>
                    <a:pt x="12181815" y="492467"/>
                    <a:pt x="11689348" y="0"/>
                    <a:pt x="11081784" y="0"/>
                  </a:cubicBez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chemeClr val="tx1">
                  <a:alpha val="50000"/>
                </a:schemeClr>
              </a:solidFill>
              <a:prstDash val="solid"/>
              <a:miter/>
              <a:headEnd type="arrow"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" name="Title">
              <a:extLst>
                <a:ext uri="{FF2B5EF4-FFF2-40B4-BE49-F238E27FC236}">
                  <a16:creationId id="{FC1B0B81-B8F2-6E49-8216-51EF67A56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00" y="1130301"/>
              <a:ext cx="10858500" cy="61301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 anchorCtr="0">
              <a:normAutofit/>
            </a:bodyPr>
            <a:lstStyle/>
            <a:p>
              <a:pPr/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轻量化技术适配基层、跨学科协作的快速迭代、公益属性驱动的场景落地。</a:t>
              </a:r>
              <a:endParaRPr lang="en-US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id="{3D44AE87-6115-E507-0698-031194765377}"/>
                </a:ext>
              </a:extLst>
            </p:cNvPr>
            <p:cNvGrpSpPr/>
            <p:nvPr/>
          </p:nvGrpSpPr>
          <p:grpSpPr>
            <a:xfrm>
              <a:off x="660400" y="1818155"/>
              <a:ext cx="2957332" cy="2011025"/>
              <a:chOff x="660400" y="1818155"/>
              <a:chExt cx="2957332" cy="2011025"/>
            </a:xfrm>
          </p:grpSpPr>
          <p:sp>
            <p:nvSpPr>
              <p:cNvPr id="5" name="Number1">
                <a:extLst>
                  <a:ext uri="{FF2B5EF4-FFF2-40B4-BE49-F238E27FC236}">
                    <a16:creationId id="{99C82B5F-4C24-5B17-12C3-94FC6F03F8C0}"/>
                  </a:ext>
                </a:extLst>
              </p:cNvPr>
              <p:cNvSpPr/>
              <p:nvPr/>
            </p:nvSpPr>
            <p:spPr>
              <a:xfrm>
                <a:off x="1798166" y="1818155"/>
                <a:ext cx="687600" cy="687600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</a:t>
                </a:r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" name="Bullet1">
                <a:extLst>
                  <a:ext uri="{FF2B5EF4-FFF2-40B4-BE49-F238E27FC236}">
                    <a16:creationId id="{907D0287-CAC5-28F9-9387-F13EDE5373E5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60400" y="2599104"/>
                <a:ext cx="2957332" cy="434469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轻量化技术适配</a:t>
                </a:r>
                <a:endParaRPr lang="en-US" dirty="0"/>
              </a:p>
            </p:txBody>
          </p:sp>
          <p:sp>
            <p:nvSpPr>
              <p:cNvPr id="7" name="Text1">
                <a:extLst>
                  <a:ext uri="{FF2B5EF4-FFF2-40B4-BE49-F238E27FC236}">
                    <a16:creationId id="{680A15F6-D84D-13D1-46EF-CC7D8834CD69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60400" y="3123910"/>
                <a:ext cx="2957332" cy="70527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智眸科技通过轻量化技术优化模型，确保系统在基层医疗机构的低配置设备上高效运行，降低硬件门槛。</a:t>
                </a:r>
                <a:endParaRPr lang="en-US" dirty="0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id="{2DFDF122-ED89-AF61-6C2D-EEEE78325516}"/>
                </a:ext>
              </a:extLst>
            </p:cNvPr>
            <p:cNvGrpSpPr/>
            <p:nvPr/>
          </p:nvGrpSpPr>
          <p:grpSpPr>
            <a:xfrm>
              <a:off x="4099402" y="1818155"/>
              <a:ext cx="2957332" cy="2011025"/>
              <a:chOff x="4099402" y="1818155"/>
              <a:chExt cx="2957332" cy="2011025"/>
            </a:xfrm>
          </p:grpSpPr>
          <p:sp>
            <p:nvSpPr>
              <p:cNvPr id="9" name="Number2">
                <a:extLst>
                  <a:ext uri="{FF2B5EF4-FFF2-40B4-BE49-F238E27FC236}">
                    <a16:creationId id="{538337BF-FA41-DF42-AF2E-18F91CA21588}"/>
                  </a:ext>
                </a:extLst>
              </p:cNvPr>
              <p:cNvSpPr/>
              <p:nvPr/>
            </p:nvSpPr>
            <p:spPr>
              <a:xfrm>
                <a:off x="5237168" y="1818155"/>
                <a:ext cx="687600" cy="687600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</a:t>
                </a:r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Bullet2">
                <a:extLst>
                  <a:ext uri="{FF2B5EF4-FFF2-40B4-BE49-F238E27FC236}">
                    <a16:creationId id="{B35A96E2-67C5-E32E-DCD1-55FF2A0A08FA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099402" y="2599104"/>
                <a:ext cx="2957332" cy="434469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跨学科快速迭代</a:t>
                </a:r>
                <a:endParaRPr lang="en-US" dirty="0"/>
              </a:p>
            </p:txBody>
          </p:sp>
          <p:sp>
            <p:nvSpPr>
              <p:cNvPr id="11" name="Text2">
                <a:extLst>
                  <a:ext uri="{FF2B5EF4-FFF2-40B4-BE49-F238E27FC236}">
                    <a16:creationId id="{E5B83A7D-1BB1-E4DD-3ABB-38A0B2830D5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099402" y="3123910"/>
                <a:ext cx="2957332" cy="70527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结合医学与AI技术，智眸科技实现跨学科协作，加快算法优化和功能更新，满足临床需求变化。</a:t>
                </a:r>
                <a:endParaRPr lang="en-US" dirty="0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id="{B3F174FA-205D-494B-DA85-2D7F1F421F58}"/>
                </a:ext>
              </a:extLst>
            </p:cNvPr>
            <p:cNvGrpSpPr/>
            <p:nvPr/>
          </p:nvGrpSpPr>
          <p:grpSpPr>
            <a:xfrm>
              <a:off x="7538404" y="1818155"/>
              <a:ext cx="2957332" cy="2011025"/>
              <a:chOff x="7538404" y="1818155"/>
              <a:chExt cx="2957332" cy="2011025"/>
            </a:xfrm>
          </p:grpSpPr>
          <p:sp>
            <p:nvSpPr>
              <p:cNvPr id="13" name="Number3">
                <a:extLst>
                  <a:ext uri="{FF2B5EF4-FFF2-40B4-BE49-F238E27FC236}">
                    <a16:creationId id="{BBE9D60A-37F3-4DE4-4F46-4455CC63E464}"/>
                  </a:ext>
                </a:extLst>
              </p:cNvPr>
              <p:cNvSpPr/>
              <p:nvPr/>
            </p:nvSpPr>
            <p:spPr>
              <a:xfrm>
                <a:off x="8676170" y="1818155"/>
                <a:ext cx="687600" cy="687600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3</a:t>
                </a:r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Bullet3">
                <a:extLst>
                  <a:ext uri="{FF2B5EF4-FFF2-40B4-BE49-F238E27FC236}">
                    <a16:creationId id="{2B52C9EB-5BD2-7C67-AFA2-DFF1CEE64831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7538404" y="2599104"/>
                <a:ext cx="2957332" cy="434469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公益驱动场景落地</a:t>
                </a:r>
                <a:endParaRPr lang="en-US" dirty="0"/>
              </a:p>
            </p:txBody>
          </p:sp>
          <p:sp>
            <p:nvSpPr>
              <p:cNvPr id="15" name="Text3">
                <a:extLst>
                  <a:ext uri="{FF2B5EF4-FFF2-40B4-BE49-F238E27FC236}">
                    <a16:creationId id="{11AC5376-E4E8-7A81-2A73-34B9AC038074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7538404" y="3123910"/>
                <a:ext cx="2957332" cy="70527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基于公益属性，智眸科技推动癌症病灶勾画系统在偏远地区的实际应用，提升医疗资源覆盖范围。</a:t>
                </a:r>
                <a:endParaRPr lang="en-US" dirty="0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id="{4FA02DF0-1B3E-0D29-2B92-73CCB6B1966C}"/>
                </a:ext>
              </a:extLst>
            </p:cNvPr>
            <p:cNvGrpSpPr/>
            <p:nvPr/>
          </p:nvGrpSpPr>
          <p:grpSpPr>
            <a:xfrm>
              <a:off x="7538404" y="4032703"/>
              <a:ext cx="2957332" cy="1972709"/>
              <a:chOff x="7538404" y="4032703"/>
              <a:chExt cx="2957332" cy="1972709"/>
            </a:xfrm>
          </p:grpSpPr>
          <p:sp>
            <p:nvSpPr>
              <p:cNvPr id="17" name="Number4">
                <a:extLst>
                  <a:ext uri="{FF2B5EF4-FFF2-40B4-BE49-F238E27FC236}">
                    <a16:creationId id="{B5F8E2D4-D36C-CB08-4ECF-CE5AE9795106}"/>
                  </a:ext>
                </a:extLst>
              </p:cNvPr>
              <p:cNvSpPr/>
              <p:nvPr/>
            </p:nvSpPr>
            <p:spPr>
              <a:xfrm>
                <a:off x="8676170" y="4032703"/>
                <a:ext cx="687600" cy="687600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4</a:t>
                </a:r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Bullet4">
                <a:extLst>
                  <a:ext uri="{FF2B5EF4-FFF2-40B4-BE49-F238E27FC236}">
                    <a16:creationId id="{A4552A36-EFD4-87E4-B0A6-60656F9D3747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7538404" y="4775336"/>
                <a:ext cx="2957332" cy="434469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用户体验优化</a:t>
                </a:r>
                <a:endParaRPr lang="en-US" dirty="0"/>
              </a:p>
            </p:txBody>
          </p:sp>
          <p:sp>
            <p:nvSpPr>
              <p:cNvPr id="19" name="Text4">
                <a:extLst>
                  <a:ext uri="{FF2B5EF4-FFF2-40B4-BE49-F238E27FC236}">
                    <a16:creationId id="{42B811B9-D4DF-5EA1-9EAD-CBD2B90A57F5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7538404" y="5300142"/>
                <a:ext cx="2957332" cy="70527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系统设计注重操作简便性，帮助基层医生快速掌握使用方法，提高工作效率和诊断准确性。</a:t>
                </a:r>
                <a:endParaRPr lang="en-US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id="{068E098F-EEDF-E0C5-F7DA-8A75C72A70BF}"/>
                </a:ext>
              </a:extLst>
            </p:cNvPr>
            <p:cNvGrpSpPr/>
            <p:nvPr/>
          </p:nvGrpSpPr>
          <p:grpSpPr>
            <a:xfrm>
              <a:off x="660400" y="4032703"/>
              <a:ext cx="2957332" cy="1972709"/>
              <a:chOff x="660400" y="4032703"/>
              <a:chExt cx="2957332" cy="1972709"/>
            </a:xfrm>
          </p:grpSpPr>
          <p:sp>
            <p:nvSpPr>
              <p:cNvPr id="29" name="Number5">
                <a:extLst>
                  <a:ext uri="{FF2B5EF4-FFF2-40B4-BE49-F238E27FC236}">
                    <a16:creationId id="{FB8110A5-F5B4-11E7-5648-592918871A25}"/>
                  </a:ext>
                </a:extLst>
              </p:cNvPr>
              <p:cNvSpPr/>
              <p:nvPr/>
            </p:nvSpPr>
            <p:spPr>
              <a:xfrm>
                <a:off x="1798166" y="4032703"/>
                <a:ext cx="687600" cy="687600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6</a:t>
                </a:r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Bullet5">
                <a:extLst>
                  <a:ext uri="{FF2B5EF4-FFF2-40B4-BE49-F238E27FC236}">
                    <a16:creationId id="{B7E45789-A6C1-B8FD-E5E3-D0A407EF92C1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60400" y="4775336"/>
                <a:ext cx="2957332" cy="434469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数据安全与隐私保护</a:t>
                </a:r>
                <a:endParaRPr lang="en-US" dirty="0"/>
              </a:p>
            </p:txBody>
          </p:sp>
          <p:sp>
            <p:nvSpPr>
              <p:cNvPr id="31" name="Text5">
                <a:extLst>
                  <a:ext uri="{FF2B5EF4-FFF2-40B4-BE49-F238E27FC236}">
                    <a16:creationId id="{D0D2DA1F-C38C-7B59-F9AA-818ECBD3874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60400" y="5300142"/>
                <a:ext cx="2957332" cy="70527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智眸科技采用先进加密技术保障患者数据安全，增强医疗机构及用户对系统的信任感。</a:t>
                </a:r>
                <a:endParaRPr lang="en-US" dirty="0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id="{A5CDA10E-480A-E6A7-4E1A-D0EB16551D11}"/>
                </a:ext>
              </a:extLst>
            </p:cNvPr>
            <p:cNvGrpSpPr/>
            <p:nvPr/>
          </p:nvGrpSpPr>
          <p:grpSpPr>
            <a:xfrm>
              <a:off x="4099402" y="4032703"/>
              <a:ext cx="2957332" cy="1972709"/>
              <a:chOff x="4099402" y="4032703"/>
              <a:chExt cx="2957332" cy="1972709"/>
            </a:xfrm>
          </p:grpSpPr>
          <p:sp>
            <p:nvSpPr>
              <p:cNvPr id="33" name="Number6">
                <a:extLst>
                  <a:ext uri="{FF2B5EF4-FFF2-40B4-BE49-F238E27FC236}">
                    <a16:creationId id="{EF2E3143-519A-36E1-189C-2ACF12B6E209}"/>
                  </a:ext>
                </a:extLst>
              </p:cNvPr>
              <p:cNvSpPr/>
              <p:nvPr/>
            </p:nvSpPr>
            <p:spPr>
              <a:xfrm>
                <a:off x="5237168" y="4032703"/>
                <a:ext cx="687600" cy="687600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</a:t>
                </a:r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Bullet6">
                <a:extLst>
                  <a:ext uri="{FF2B5EF4-FFF2-40B4-BE49-F238E27FC236}">
                    <a16:creationId id="{9EBA0F7D-0714-ACB4-5119-E3D9793AB0D6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099402" y="4775336"/>
                <a:ext cx="2957332" cy="434469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社会价值最大化</a:t>
                </a:r>
                <a:endParaRPr lang="en-US" dirty="0"/>
              </a:p>
            </p:txBody>
          </p:sp>
          <p:sp>
            <p:nvSpPr>
              <p:cNvPr id="35" name="Text6">
                <a:extLst>
                  <a:ext uri="{FF2B5EF4-FFF2-40B4-BE49-F238E27FC236}">
                    <a16:creationId id="{822E65FA-0DC1-CFF4-0007-E4A0D72B854F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099402" y="5300142"/>
                <a:ext cx="2957332" cy="70527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通过免费或低成本部署方案，智眸科技助力提升全民健康水平，体现企业社会责任与长远发展愿景。</a:t>
                </a:r>
                <a:endParaRPr lang="en-US" dirty="0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智眸科技差异化优势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0ffaffd7-2b0e-4999-ae2d-6508ba756453.source.4.zh-Hans.pptx">
            <a:extLst>
              <a:ext uri="{FF2B5EF4-FFF2-40B4-BE49-F238E27FC236}">
                <a16:creationId id="{2744ACC2-6D9A-3F71-AB10-155B05AB0FCC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15" name="Title">
              <a:extLst>
                <a:ext uri="{FF2B5EF4-FFF2-40B4-BE49-F238E27FC236}">
                  <a16:creationId id="{E03A3612-A171-EEB1-3BD1-529764B97D27}"/>
                </a:ext>
              </a:extLst>
            </p:cNvPr>
            <p:cNvSpPr txBox="1"/>
            <p:nvPr/>
          </p:nvSpPr>
          <p:spPr>
            <a:xfrm>
              <a:off x="660400" y="1130300"/>
              <a:ext cx="6421102" cy="4993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技术合规性布局、产学研协同网络、潜在挑战与应对。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id="{7B2C0866-CB47-9A3E-9976-D74A7DA3F2A7}"/>
                </a:ext>
              </a:extLst>
            </p:cNvPr>
            <p:cNvGrpSpPr/>
            <p:nvPr/>
          </p:nvGrpSpPr>
          <p:grpSpPr>
            <a:xfrm>
              <a:off x="8426405" y="1524394"/>
              <a:ext cx="3092495" cy="4427512"/>
              <a:chOff x="8426405" y="1524394"/>
              <a:chExt cx="3092495" cy="4427512"/>
            </a:xfrm>
          </p:grpSpPr>
          <p:sp>
            <p:nvSpPr>
              <p:cNvPr id="2" name="PictureMisc1">
                <a:extLst>
                  <a:ext uri="{FF2B5EF4-FFF2-40B4-BE49-F238E27FC236}">
                    <a16:creationId id="{7E662143-FF11-BA88-CF4B-052E09961BF6}"/>
                  </a:ext>
                </a:extLst>
              </p:cNvPr>
              <p:cNvSpPr/>
              <p:nvPr/>
            </p:nvSpPr>
            <p:spPr>
              <a:xfrm>
                <a:off x="8426405" y="1524394"/>
                <a:ext cx="2996441" cy="4287812"/>
              </a:xfrm>
              <a:custGeom>
                <a:avLst/>
                <a:gdLst>
                  <a:gd name="connsiteX0" fmla="*/ 4998 w 4468049"/>
                  <a:gd name="connsiteY0" fmla="*/ 46 h 2797976"/>
                  <a:gd name="connsiteX1" fmla="*/ 4463366 w 4468049"/>
                  <a:gd name="connsiteY1" fmla="*/ 46 h 2797976"/>
                  <a:gd name="connsiteX2" fmla="*/ 4468207 w 4468049"/>
                  <a:gd name="connsiteY2" fmla="*/ 4887 h 2797976"/>
                  <a:gd name="connsiteX3" fmla="*/ 4468207 w 4468049"/>
                  <a:gd name="connsiteY3" fmla="*/ 2793182 h 2797976"/>
                  <a:gd name="connsiteX4" fmla="*/ 4463366 w 4468049"/>
                  <a:gd name="connsiteY4" fmla="*/ 2798023 h 2797976"/>
                  <a:gd name="connsiteX5" fmla="*/ 4998 w 4468049"/>
                  <a:gd name="connsiteY5" fmla="*/ 2798023 h 2797976"/>
                  <a:gd name="connsiteX6" fmla="*/ 157 w 4468049"/>
                  <a:gd name="connsiteY6" fmla="*/ 2793182 h 2797976"/>
                  <a:gd name="connsiteX7" fmla="*/ 157 w 4468049"/>
                  <a:gd name="connsiteY7" fmla="*/ 4887 h 2797976"/>
                  <a:gd name="connsiteX8" fmla="*/ 4998 w 4468049"/>
                  <a:gd name="connsiteY8" fmla="*/ 46 h 279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68049" h="2797976">
                    <a:moveTo>
                      <a:pt x="4998" y="46"/>
                    </a:moveTo>
                    <a:lnTo>
                      <a:pt x="4463366" y="46"/>
                    </a:lnTo>
                    <a:cubicBezTo>
                      <a:pt x="4466270" y="46"/>
                      <a:pt x="4468207" y="1982"/>
                      <a:pt x="4468207" y="4887"/>
                    </a:cubicBezTo>
                    <a:lnTo>
                      <a:pt x="4468207" y="2793182"/>
                    </a:lnTo>
                    <a:cubicBezTo>
                      <a:pt x="4468207" y="2796086"/>
                      <a:pt x="4466270" y="2798023"/>
                      <a:pt x="4463366" y="2798023"/>
                    </a:cubicBezTo>
                    <a:lnTo>
                      <a:pt x="4998" y="2798023"/>
                    </a:lnTo>
                    <a:cubicBezTo>
                      <a:pt x="2093" y="2798023"/>
                      <a:pt x="157" y="2796086"/>
                      <a:pt x="157" y="2793182"/>
                    </a:cubicBezTo>
                    <a:lnTo>
                      <a:pt x="157" y="4887"/>
                    </a:lnTo>
                    <a:cubicBezTo>
                      <a:pt x="157" y="1982"/>
                      <a:pt x="2093" y="46"/>
                      <a:pt x="4998" y="4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77664" t="0" r="-77664" b="0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id="{A9DA93CD-339D-7102-92E2-BD66B3B92DC9}"/>
                  </a:ext>
                </a:extLst>
              </p:cNvPr>
              <p:cNvSpPr/>
              <p:nvPr/>
            </p:nvSpPr>
            <p:spPr>
              <a:xfrm>
                <a:off x="10945134" y="5672506"/>
                <a:ext cx="573766" cy="279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id="{C61DAEA0-882B-B25D-6234-3788348B2E0F}"/>
                </a:ext>
              </a:extLst>
            </p:cNvPr>
            <p:cNvGrpSpPr/>
            <p:nvPr/>
          </p:nvGrpSpPr>
          <p:grpSpPr>
            <a:xfrm>
              <a:off x="673101" y="1838540"/>
              <a:ext cx="7607300" cy="4295560"/>
              <a:chOff x="1105775" y="1838540"/>
              <a:chExt cx="7174625" cy="4295560"/>
            </a:xfrm>
          </p:grpSpPr>
          <p:grpSp>
            <p:nvGrpSpPr>
              <p:cNvPr id="19" name="组合 18">
                <a:extLst>
                  <a:ext uri="{FF2B5EF4-FFF2-40B4-BE49-F238E27FC236}">
                    <a16:creationId id="{128B714A-4AA8-3076-DEF4-F45D96967504}"/>
                  </a:ext>
                </a:extLst>
              </p:cNvPr>
              <p:cNvGrpSpPr/>
              <p:nvPr/>
            </p:nvGrpSpPr>
            <p:grpSpPr>
              <a:xfrm>
                <a:off x="1105775" y="1838540"/>
                <a:ext cx="3299180" cy="2032459"/>
                <a:chOff x="1666444" y="4243502"/>
                <a:chExt cx="3299180" cy="2032459"/>
              </a:xfrm>
            </p:grpSpPr>
            <p:sp>
              <p:nvSpPr>
                <p:cNvPr id="4" name="Text1">
                  <a:extLst>
                    <a:ext uri="{FF2B5EF4-FFF2-40B4-BE49-F238E27FC236}">
                      <a16:creationId id="{B40A2DD8-591D-DBA9-C722-768AF7B713B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66444" y="4698777"/>
                  <a:ext cx="3299180" cy="1577184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在癌症病灶自动勾画系统中，确保技术符合医疗法规是关键，需深入研究各国医疗AI认证标准，并提前规划专利保护策略以建立技术壁垒。</a:t>
                  </a:r>
                  <a:endParaRPr lang="en-US" dirty="0"/>
                </a:p>
              </p:txBody>
            </p:sp>
            <p:sp>
              <p:nvSpPr>
                <p:cNvPr id="5" name="Bullet1">
                  <a:extLst>
                    <a:ext uri="{FF2B5EF4-FFF2-40B4-BE49-F238E27FC236}">
                      <a16:creationId id="{9FD279A8-56BD-E9F7-50D9-6C1311A8DB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66444" y="4243502"/>
                  <a:ext cx="3299180" cy="451640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技术合规性布局</a:t>
                  </a:r>
                  <a:endParaRPr lang="en-US" dirty="0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id="{B8C82875-5DCA-B6CD-F864-A62431F700E0}"/>
                  </a:ext>
                </a:extLst>
              </p:cNvPr>
              <p:cNvGrpSpPr/>
              <p:nvPr/>
            </p:nvGrpSpPr>
            <p:grpSpPr>
              <a:xfrm>
                <a:off x="4981220" y="1838540"/>
                <a:ext cx="3299180" cy="2032459"/>
                <a:chOff x="4834840" y="4243502"/>
                <a:chExt cx="3299180" cy="2032459"/>
              </a:xfrm>
            </p:grpSpPr>
            <p:sp>
              <p:nvSpPr>
                <p:cNvPr id="7" name="Text2">
                  <a:extLst>
                    <a:ext uri="{FF2B5EF4-FFF2-40B4-BE49-F238E27FC236}">
                      <a16:creationId id="{10E9F3C3-2193-E491-8836-A60A000C6E6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34840" y="4698777"/>
                  <a:ext cx="3299180" cy="1577184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构建与高校、科研机构和医院的合作关系，整合资源优化算法性能，同时加速产品验证和落地过程，形成独特竞争优势。</a:t>
                  </a:r>
                  <a:endParaRPr lang="en-US" dirty="0"/>
                </a:p>
              </p:txBody>
            </p:sp>
            <p:sp>
              <p:nvSpPr>
                <p:cNvPr id="8" name="Bullet2">
                  <a:extLst>
                    <a:ext uri="{FF2B5EF4-FFF2-40B4-BE49-F238E27FC236}">
                      <a16:creationId id="{36D56304-840B-239B-260A-7F7BAAE747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34840" y="4243502"/>
                  <a:ext cx="3299180" cy="451640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产学研协同网络</a:t>
                  </a:r>
                  <a:endParaRPr lang="en-US" dirty="0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id="{68D8F977-1E0D-02A3-EA2B-D4F052DF3462}"/>
                  </a:ext>
                </a:extLst>
              </p:cNvPr>
              <p:cNvGrpSpPr/>
              <p:nvPr/>
            </p:nvGrpSpPr>
            <p:grpSpPr>
              <a:xfrm>
                <a:off x="1105775" y="4105276"/>
                <a:ext cx="3299180" cy="2028824"/>
                <a:chOff x="1666444" y="4247137"/>
                <a:chExt cx="3299180" cy="2028824"/>
              </a:xfrm>
            </p:grpSpPr>
            <p:sp>
              <p:nvSpPr>
                <p:cNvPr id="42" name="Text3">
                  <a:extLst>
                    <a:ext uri="{FF2B5EF4-FFF2-40B4-BE49-F238E27FC236}">
                      <a16:creationId id="{0DB0A5CF-0AB1-546E-A539-4532A6AC9C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66444" y="4698777"/>
                  <a:ext cx="3299180" cy="1577184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分析竞争对手动态及市场不确定性因素，如数据隐私问题和技术迭代风险，制定灵活应对方案降低不利影响。</a:t>
                  </a:r>
                  <a:endParaRPr lang="en-US" dirty="0"/>
                </a:p>
              </p:txBody>
            </p:sp>
            <p:sp>
              <p:nvSpPr>
                <p:cNvPr id="43" name="Bullet3">
                  <a:extLst>
                    <a:ext uri="{FF2B5EF4-FFF2-40B4-BE49-F238E27FC236}">
                      <a16:creationId id="{3F8F24FE-577C-921B-E625-2576CC37F25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66444" y="4247137"/>
                  <a:ext cx="3299180" cy="451640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潜在挑战识别</a:t>
                  </a:r>
                  <a:endParaRPr lang="en-US" dirty="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id="{6A1ADE25-4EC6-D2AE-2E63-6129896E3010}"/>
                  </a:ext>
                </a:extLst>
              </p:cNvPr>
              <p:cNvGrpSpPr/>
              <p:nvPr/>
            </p:nvGrpSpPr>
            <p:grpSpPr>
              <a:xfrm>
                <a:off x="4981220" y="4105276"/>
                <a:ext cx="3299180" cy="2028824"/>
                <a:chOff x="4834840" y="4247137"/>
                <a:chExt cx="3299180" cy="2028824"/>
              </a:xfrm>
            </p:grpSpPr>
            <p:sp>
              <p:nvSpPr>
                <p:cNvPr id="37" name="Text4">
                  <a:extLst>
                    <a:ext uri="{FF2B5EF4-FFF2-40B4-BE49-F238E27FC236}">
                      <a16:creationId id="{4D48E264-5505-8412-7CE3-1C48453A6F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34840" y="4698777"/>
                  <a:ext cx="3299180" cy="1577184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通过多元化合作模式分散风险，强化内部研发能力提升抗风险水平，确保系统在复杂市场环境中保持领先地位。</a:t>
                  </a:r>
                  <a:endParaRPr lang="en-US" dirty="0"/>
                </a:p>
              </p:txBody>
            </p:sp>
            <p:sp>
              <p:nvSpPr>
                <p:cNvPr id="38" name="Bullet4">
                  <a:extLst>
                    <a:ext uri="{FF2B5EF4-FFF2-40B4-BE49-F238E27FC236}">
                      <a16:creationId id="{52F81B1C-3642-5E5C-A644-59CB32AB4E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34840" y="4247137"/>
                  <a:ext cx="3299180" cy="451640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风险应对策略</a:t>
                  </a:r>
                  <a:endParaRPr lang="en-US" dirty="0"/>
                </a:p>
              </p:txBody>
            </p:sp>
          </p:grp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竞争壁垒构建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公司概述</a:t>
            </a:r>
            <a:endParaRPr lang="en-US" dirty="0"/>
          </a:p>
        </p:txBody>
      </p:sp>
      <p:sp>
        <p:nvSpPr>
          <p:cNvPr id="25" name="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描述公司的服务种类、主要客户及形象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0fa96c0c-27b6-4ab8-ae63-e78fdf4a7a09.source.4.zh-Hans.pptx">
            <a:extLst>
              <a:ext uri="{FF2B5EF4-FFF2-40B4-BE49-F238E27FC236}">
                <a16:creationId id="{297497BC-B88B-AD97-3199-18EB82E02D9E}"/>
              </a:ext>
            </a:extLst>
          </p:cNvPr>
          <p:cNvGrpSpPr/>
          <p:nvPr/>
        </p:nvGrpSpPr>
        <p:grpSpPr>
          <a:xfrm>
            <a:off x="660400" y="1"/>
            <a:ext cx="11531600" cy="6137858"/>
            <a:chOff x="660400" y="1"/>
            <a:chExt cx="11531600" cy="6137858"/>
          </a:xfrm>
        </p:grpSpPr>
        <p:sp>
          <p:nvSpPr>
            <p:cNvPr id="23" name="PictureMisc1">
              <a:extLst>
                <a:ext uri="{FF2B5EF4-FFF2-40B4-BE49-F238E27FC236}">
                  <a16:creationId id="{48792F13-F789-BB51-2B36-11DD1D1BD32C}"/>
                </a:ext>
              </a:extLst>
            </p:cNvPr>
            <p:cNvSpPr/>
            <p:nvPr/>
          </p:nvSpPr>
          <p:spPr>
            <a:xfrm>
              <a:off x="9206067" y="1"/>
              <a:ext cx="2985933" cy="2885216"/>
            </a:xfrm>
            <a:custGeom>
              <a:avLst/>
              <a:gdLst>
                <a:gd name="connsiteX0" fmla="*/ 273551 w 3625933"/>
                <a:gd name="connsiteY0" fmla="*/ 0 h 3503629"/>
                <a:gd name="connsiteX1" fmla="*/ 1798974 w 3625933"/>
                <a:gd name="connsiteY1" fmla="*/ 0 h 3503629"/>
                <a:gd name="connsiteX2" fmla="*/ 1640156 w 3625933"/>
                <a:gd name="connsiteY2" fmla="*/ 99716 h 3503629"/>
                <a:gd name="connsiteX3" fmla="*/ 1168381 w 3625933"/>
                <a:gd name="connsiteY3" fmla="*/ 1386644 h 3503629"/>
                <a:gd name="connsiteX4" fmla="*/ 2360705 w 3625933"/>
                <a:gd name="connsiteY4" fmla="*/ 2366562 h 3503629"/>
                <a:gd name="connsiteX5" fmla="*/ 3592980 w 3625933"/>
                <a:gd name="connsiteY5" fmla="*/ 1588295 h 3503629"/>
                <a:gd name="connsiteX6" fmla="*/ 3625933 w 3625933"/>
                <a:gd name="connsiteY6" fmla="*/ 1499200 h 3503629"/>
                <a:gd name="connsiteX7" fmla="*/ 3625933 w 3625933"/>
                <a:gd name="connsiteY7" fmla="*/ 3178255 h 3503629"/>
                <a:gd name="connsiteX8" fmla="*/ 3463702 w 3625933"/>
                <a:gd name="connsiteY8" fmla="*/ 3264457 h 3503629"/>
                <a:gd name="connsiteX9" fmla="*/ 2313476 w 3625933"/>
                <a:gd name="connsiteY9" fmla="*/ 3501562 h 3503629"/>
                <a:gd name="connsiteX10" fmla="*/ 60418 w 3625933"/>
                <a:gd name="connsiteY10" fmla="*/ 1637412 h 3503629"/>
                <a:gd name="connsiteX11" fmla="*/ 221197 w 3625933"/>
                <a:gd name="connsiteY11" fmla="*/ 102080 h 350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5933" h="3503629">
                  <a:moveTo>
                    <a:pt x="273551" y="0"/>
                  </a:moveTo>
                  <a:lnTo>
                    <a:pt x="1798974" y="0"/>
                  </a:lnTo>
                  <a:lnTo>
                    <a:pt x="1640156" y="99716"/>
                  </a:lnTo>
                  <a:cubicBezTo>
                    <a:pt x="1246214" y="395679"/>
                    <a:pt x="1055104" y="897289"/>
                    <a:pt x="1168381" y="1386644"/>
                  </a:cubicBezTo>
                  <a:cubicBezTo>
                    <a:pt x="1296883" y="1941769"/>
                    <a:pt x="1785267" y="2343150"/>
                    <a:pt x="2360705" y="2366562"/>
                  </a:cubicBezTo>
                  <a:cubicBezTo>
                    <a:pt x="2899406" y="2388480"/>
                    <a:pt x="3389691" y="2074058"/>
                    <a:pt x="3592980" y="1588295"/>
                  </a:cubicBezTo>
                  <a:lnTo>
                    <a:pt x="3625933" y="1499200"/>
                  </a:lnTo>
                  <a:lnTo>
                    <a:pt x="3625933" y="3178255"/>
                  </a:lnTo>
                  <a:lnTo>
                    <a:pt x="3463702" y="3264457"/>
                  </a:lnTo>
                  <a:cubicBezTo>
                    <a:pt x="3114285" y="3432574"/>
                    <a:pt x="2721224" y="3518329"/>
                    <a:pt x="2313476" y="3501562"/>
                  </a:cubicBezTo>
                  <a:cubicBezTo>
                    <a:pt x="1225324" y="3456816"/>
                    <a:pt x="302193" y="2693030"/>
                    <a:pt x="60418" y="1637412"/>
                  </a:cubicBezTo>
                  <a:cubicBezTo>
                    <a:pt x="-60944" y="1107530"/>
                    <a:pt x="4479" y="570198"/>
                    <a:pt x="221197" y="102080"/>
                  </a:cubicBezTo>
                  <a:close/>
                </a:path>
              </a:pathLst>
            </a:custGeom>
            <a:blipFill>
              <a:blip r:embed="rId4"/>
              <a:stretch>
                <a:fillRect l="-36206" t="0" r="-36206" b="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id="{358AC516-334D-5C3D-F8EF-5D7F421EDD72}"/>
                </a:ext>
              </a:extLst>
            </p:cNvPr>
            <p:cNvGrpSpPr/>
            <p:nvPr/>
          </p:nvGrpSpPr>
          <p:grpSpPr>
            <a:xfrm>
              <a:off x="660400" y="1366071"/>
              <a:ext cx="7638967" cy="554803"/>
              <a:chOff x="660400" y="1366071"/>
              <a:chExt cx="7638967" cy="554803"/>
            </a:xfrm>
          </p:grpSpPr>
          <p:sp>
            <p:nvSpPr>
              <p:cNvPr id="3" name="Title">
                <a:extLst>
                  <a:ext uri="{FF2B5EF4-FFF2-40B4-BE49-F238E27FC236}">
                    <a16:creationId id="{F80B39A3-F863-698F-E123-FF51CF100650}"/>
                  </a:ext>
                </a:extLst>
              </p:cNvPr>
              <p:cNvSpPr/>
              <p:nvPr/>
            </p:nvSpPr>
            <p:spPr>
              <a:xfrm>
                <a:off x="1367665" y="1366071"/>
                <a:ext cx="6931702" cy="554803"/>
              </a:xfrm>
              <a:prstGeom prst="rect">
                <a:avLst/>
              </a:prstGeom>
              <a:noFill/>
            </p:spPr>
            <p:txBody>
              <a:bodyPr wrap="square" anchor="ctr" anchorCtr="0">
                <a:normAutofit/>
              </a:bodyPr>
              <a:lstStyle/>
              <a:p>
                <a:pPr/>
                <a:r>
                  <a:rPr lang="zh-CN" altLang="en-US" sz="2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包括癌症病灶自动勾画核心服务、多模态影像智能分析服务、定制化临床辅助解决方案等。</a:t>
                </a:r>
                <a:endParaRPr lang="en-US" dirty="0"/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id="{248DAE93-1DE1-3021-667F-574E115F56B1}"/>
                  </a:ext>
                </a:extLst>
              </p:cNvPr>
              <p:cNvSpPr/>
              <p:nvPr/>
            </p:nvSpPr>
            <p:spPr>
              <a:xfrm>
                <a:off x="660400" y="1387766"/>
                <a:ext cx="476250" cy="377952"/>
              </a:xfrm>
              <a:custGeom>
                <a:avLst/>
                <a:gdLst>
                  <a:gd name="connsiteX0" fmla="*/ 476250 w 476250"/>
                  <a:gd name="connsiteY0" fmla="*/ 0 h 377952"/>
                  <a:gd name="connsiteX1" fmla="*/ 476250 w 476250"/>
                  <a:gd name="connsiteY1" fmla="*/ 81725 h 377952"/>
                  <a:gd name="connsiteX2" fmla="*/ 367570 w 476250"/>
                  <a:gd name="connsiteY2" fmla="*/ 187452 h 377952"/>
                  <a:gd name="connsiteX3" fmla="*/ 476250 w 476250"/>
                  <a:gd name="connsiteY3" fmla="*/ 187452 h 377952"/>
                  <a:gd name="connsiteX4" fmla="*/ 476250 w 476250"/>
                  <a:gd name="connsiteY4" fmla="*/ 377952 h 377952"/>
                  <a:gd name="connsiteX5" fmla="*/ 285750 w 476250"/>
                  <a:gd name="connsiteY5" fmla="*/ 377952 h 377952"/>
                  <a:gd name="connsiteX6" fmla="*/ 285750 w 476250"/>
                  <a:gd name="connsiteY6" fmla="*/ 187452 h 377952"/>
                  <a:gd name="connsiteX7" fmla="*/ 476250 w 476250"/>
                  <a:gd name="connsiteY7" fmla="*/ 0 h 377952"/>
                  <a:gd name="connsiteX8" fmla="*/ 190500 w 476250"/>
                  <a:gd name="connsiteY8" fmla="*/ 0 h 377952"/>
                  <a:gd name="connsiteX9" fmla="*/ 190500 w 476250"/>
                  <a:gd name="connsiteY9" fmla="*/ 81725 h 377952"/>
                  <a:gd name="connsiteX10" fmla="*/ 81820 w 476250"/>
                  <a:gd name="connsiteY10" fmla="*/ 187452 h 377952"/>
                  <a:gd name="connsiteX11" fmla="*/ 190500 w 476250"/>
                  <a:gd name="connsiteY11" fmla="*/ 187452 h 377952"/>
                  <a:gd name="connsiteX12" fmla="*/ 190500 w 476250"/>
                  <a:gd name="connsiteY12" fmla="*/ 377952 h 377952"/>
                  <a:gd name="connsiteX13" fmla="*/ 0 w 476250"/>
                  <a:gd name="connsiteY13" fmla="*/ 377952 h 377952"/>
                  <a:gd name="connsiteX14" fmla="*/ 0 w 476250"/>
                  <a:gd name="connsiteY14" fmla="*/ 187452 h 377952"/>
                  <a:gd name="connsiteX15" fmla="*/ 190500 w 476250"/>
                  <a:gd name="connsiteY15" fmla="*/ 0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0" h="377952">
                    <a:moveTo>
                      <a:pt x="476250" y="0"/>
                    </a:moveTo>
                    <a:lnTo>
                      <a:pt x="476250" y="81725"/>
                    </a:lnTo>
                    <a:cubicBezTo>
                      <a:pt x="417383" y="81753"/>
                      <a:pt x="369219" y="128608"/>
                      <a:pt x="367570" y="187452"/>
                    </a:cubicBezTo>
                    <a:lnTo>
                      <a:pt x="476250" y="187452"/>
                    </a:lnTo>
                    <a:lnTo>
                      <a:pt x="476250" y="377952"/>
                    </a:lnTo>
                    <a:lnTo>
                      <a:pt x="285750" y="377952"/>
                    </a:lnTo>
                    <a:lnTo>
                      <a:pt x="285750" y="187452"/>
                    </a:lnTo>
                    <a:cubicBezTo>
                      <a:pt x="287415" y="83434"/>
                      <a:pt x="372219" y="-13"/>
                      <a:pt x="476250" y="0"/>
                    </a:cubicBezTo>
                    <a:close/>
                    <a:moveTo>
                      <a:pt x="190500" y="0"/>
                    </a:moveTo>
                    <a:lnTo>
                      <a:pt x="190500" y="81725"/>
                    </a:lnTo>
                    <a:cubicBezTo>
                      <a:pt x="131633" y="81753"/>
                      <a:pt x="83469" y="128608"/>
                      <a:pt x="81820" y="187452"/>
                    </a:cubicBezTo>
                    <a:lnTo>
                      <a:pt x="190500" y="187452"/>
                    </a:lnTo>
                    <a:lnTo>
                      <a:pt x="190500" y="377952"/>
                    </a:lnTo>
                    <a:lnTo>
                      <a:pt x="0" y="377952"/>
                    </a:lnTo>
                    <a:lnTo>
                      <a:pt x="0" y="187452"/>
                    </a:lnTo>
                    <a:cubicBezTo>
                      <a:pt x="1665" y="83434"/>
                      <a:pt x="86469" y="-13"/>
                      <a:pt x="190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5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id="{73F03C82-F220-A2DB-1DC8-FFEB72AAC065}"/>
                </a:ext>
              </a:extLst>
            </p:cNvPr>
            <p:cNvGrpSpPr/>
            <p:nvPr/>
          </p:nvGrpSpPr>
          <p:grpSpPr>
            <a:xfrm>
              <a:off x="671559" y="2999395"/>
              <a:ext cx="2565227" cy="3138464"/>
              <a:chOff x="671559" y="3674539"/>
              <a:chExt cx="2565227" cy="3138464"/>
            </a:xfrm>
          </p:grpSpPr>
          <p:sp>
            <p:nvSpPr>
              <p:cNvPr id="26" name="Number1">
                <a:extLst>
                  <a:ext uri="{FF2B5EF4-FFF2-40B4-BE49-F238E27FC236}">
                    <a16:creationId id="{5FDC0944-B8CB-41AE-8B1E-8F9F19ACD867}"/>
                  </a:ext>
                </a:extLst>
              </p:cNvPr>
              <p:cNvSpPr txBox="1"/>
              <p:nvPr/>
            </p:nvSpPr>
            <p:spPr>
              <a:xfrm>
                <a:off x="671559" y="3674539"/>
                <a:ext cx="775872" cy="58189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1</a:t>
                </a:r>
                <a:endPara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Bullet1">
                <a:extLst>
                  <a:ext uri="{FF2B5EF4-FFF2-40B4-BE49-F238E27FC236}">
                    <a16:creationId id="{3BB3DE2F-25D9-95F4-6738-0A52CB9D00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559" y="4263952"/>
                <a:ext cx="2565227" cy="745816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20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cs typeface="+mn-ea"/>
                    <a:sym typeface="+mn-lt"/>
                  </a:rPr>
                  <a:t>核心勾画服务</a:t>
                </a:r>
                <a:endParaRPr lang="en-US" dirty="0"/>
              </a:p>
            </p:txBody>
          </p:sp>
          <p:sp>
            <p:nvSpPr>
              <p:cNvPr id="28" name="Text1">
                <a:extLst>
                  <a:ext uri="{FF2B5EF4-FFF2-40B4-BE49-F238E27FC236}">
                    <a16:creationId id="{E9A1DF6B-B794-3C34-D29B-E3A771B2D6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559" y="5017287"/>
                <a:ext cx="2565227" cy="179571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癌症病灶自动勾画服务利用先进的注意力机制算法，精准定位和描绘病灶区域，为医生提供高效可靠的诊断辅助工具。</a:t>
                </a:r>
                <a:endParaRPr 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id="{0B65E3D7-EA82-7E40-37CA-9E32BD414B6F}"/>
                </a:ext>
              </a:extLst>
            </p:cNvPr>
            <p:cNvGrpSpPr/>
            <p:nvPr/>
          </p:nvGrpSpPr>
          <p:grpSpPr>
            <a:xfrm>
              <a:off x="3432264" y="2999395"/>
              <a:ext cx="2565227" cy="3138464"/>
              <a:chOff x="2807006" y="3667020"/>
              <a:chExt cx="2565227" cy="3138464"/>
            </a:xfrm>
          </p:grpSpPr>
          <p:sp>
            <p:nvSpPr>
              <p:cNvPr id="22" name="Number2">
                <a:extLst>
                  <a:ext uri="{FF2B5EF4-FFF2-40B4-BE49-F238E27FC236}">
                    <a16:creationId id="{53C5C96C-CC36-5665-32B6-0F0537943404}"/>
                  </a:ext>
                </a:extLst>
              </p:cNvPr>
              <p:cNvSpPr txBox="1"/>
              <p:nvPr/>
            </p:nvSpPr>
            <p:spPr>
              <a:xfrm>
                <a:off x="2807006" y="3667020"/>
                <a:ext cx="775872" cy="58189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2</a:t>
                </a:r>
                <a:endPara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Bullet2">
                <a:extLst>
                  <a:ext uri="{FF2B5EF4-FFF2-40B4-BE49-F238E27FC236}">
                    <a16:creationId id="{E71FDDDD-F26A-AFBA-BA1F-47557321F6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07006" y="4256433"/>
                <a:ext cx="2565227" cy="745816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20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cs typeface="+mn-ea"/>
                    <a:sym typeface="+mn-lt"/>
                  </a:rPr>
                  <a:t>多模态影像分析</a:t>
                </a:r>
                <a:endParaRPr lang="en-US" dirty="0"/>
              </a:p>
            </p:txBody>
          </p:sp>
          <p:sp>
            <p:nvSpPr>
              <p:cNvPr id="25" name="Text2">
                <a:extLst>
                  <a:ext uri="{FF2B5EF4-FFF2-40B4-BE49-F238E27FC236}">
                    <a16:creationId id="{BAC63BC4-DE0E-7D81-557B-F6DC7A489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07006" y="5009768"/>
                <a:ext cx="2565227" cy="179571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通过智能分析多模态医学影像数据，系统能够提取关键特征并生成综合报告，帮助临床决策更加科学和准确。</a:t>
                </a:r>
                <a:endParaRPr 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id="{C962012B-B41C-0369-50A8-69FB7401BD78}"/>
                </a:ext>
              </a:extLst>
            </p:cNvPr>
            <p:cNvGrpSpPr/>
            <p:nvPr/>
          </p:nvGrpSpPr>
          <p:grpSpPr>
            <a:xfrm>
              <a:off x="6192969" y="2999395"/>
              <a:ext cx="2565227" cy="3138464"/>
              <a:chOff x="5692115" y="3667020"/>
              <a:chExt cx="2565227" cy="3138464"/>
            </a:xfrm>
          </p:grpSpPr>
          <p:sp>
            <p:nvSpPr>
              <p:cNvPr id="19" name="Number3">
                <a:extLst>
                  <a:ext uri="{FF2B5EF4-FFF2-40B4-BE49-F238E27FC236}">
                    <a16:creationId id="{2CFC41FD-0AF9-D971-2022-74BF0D76BFAF}"/>
                  </a:ext>
                </a:extLst>
              </p:cNvPr>
              <p:cNvSpPr txBox="1"/>
              <p:nvPr/>
            </p:nvSpPr>
            <p:spPr>
              <a:xfrm>
                <a:off x="5692115" y="3667020"/>
                <a:ext cx="775872" cy="58189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3</a:t>
                </a:r>
                <a:endPara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Bullet3">
                <a:extLst>
                  <a:ext uri="{FF2B5EF4-FFF2-40B4-BE49-F238E27FC236}">
                    <a16:creationId id="{6A7EF020-E118-A3D2-C0CE-1CE94F864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2115" y="4256433"/>
                <a:ext cx="2565227" cy="745816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20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cs typeface="+mn-ea"/>
                    <a:sym typeface="+mn-lt"/>
                  </a:rPr>
                  <a:t>定制化解决方案</a:t>
                </a:r>
                <a:endParaRPr lang="en-US" dirty="0"/>
              </a:p>
            </p:txBody>
          </p:sp>
          <p:sp>
            <p:nvSpPr>
              <p:cNvPr id="21" name="Text3">
                <a:extLst>
                  <a:ext uri="{FF2B5EF4-FFF2-40B4-BE49-F238E27FC236}">
                    <a16:creationId id="{0550EC9B-1643-2712-8ED0-0A73250BD1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2115" y="5009768"/>
                <a:ext cx="2565227" cy="179571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针对不同医疗机构的需求，提供定制化的临床辅助方案，涵盖多种癌症类型及个性化治疗建议，提升诊疗效果。</a:t>
                </a:r>
                <a:endParaRPr 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id="{80982E8E-F6F4-0B6B-7A7B-EFD5C815B2AF}"/>
                </a:ext>
              </a:extLst>
            </p:cNvPr>
            <p:cNvGrpSpPr/>
            <p:nvPr/>
          </p:nvGrpSpPr>
          <p:grpSpPr>
            <a:xfrm>
              <a:off x="8953673" y="2999395"/>
              <a:ext cx="2565227" cy="3138464"/>
              <a:chOff x="7769040" y="3667020"/>
              <a:chExt cx="2565227" cy="3138464"/>
            </a:xfrm>
          </p:grpSpPr>
          <p:sp>
            <p:nvSpPr>
              <p:cNvPr id="16" name="Number4">
                <a:extLst>
                  <a:ext uri="{FF2B5EF4-FFF2-40B4-BE49-F238E27FC236}">
                    <a16:creationId id="{A130D275-5ADB-E4CA-7042-0D82232FB24E}"/>
                  </a:ext>
                </a:extLst>
              </p:cNvPr>
              <p:cNvSpPr txBox="1"/>
              <p:nvPr/>
            </p:nvSpPr>
            <p:spPr>
              <a:xfrm>
                <a:off x="7769040" y="3667020"/>
                <a:ext cx="775872" cy="58189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4</a:t>
                </a:r>
                <a:endPara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Bullet4">
                <a:extLst>
                  <a:ext uri="{FF2B5EF4-FFF2-40B4-BE49-F238E27FC236}">
                    <a16:creationId id="{A8CB231D-C918-8957-6B4A-99DFF427A5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9040" y="4256433"/>
                <a:ext cx="2565227" cy="745816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20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cs typeface="+mn-ea"/>
                    <a:sym typeface="+mn-lt"/>
                  </a:rPr>
                  <a:t>综合技术服务支持</a:t>
                </a:r>
                <a:endParaRPr lang="en-US" dirty="0"/>
              </a:p>
            </p:txBody>
          </p:sp>
          <p:sp>
            <p:nvSpPr>
              <p:cNvPr id="18" name="Text4">
                <a:extLst>
                  <a:ext uri="{FF2B5EF4-FFF2-40B4-BE49-F238E27FC236}">
                    <a16:creationId id="{B7959AF5-49BD-64B7-D1D7-BE003A631B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9040" y="5009768"/>
                <a:ext cx="2565227" cy="179571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结合核心算法与专业医疗知识，公司提供全方位的技术支持服务，确保系统在实际应用中的稳定性和可用性。</a:t>
                </a:r>
                <a:endParaRPr lang="en-US" dirty="0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公司的服务种类描述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2692b684-9c8d-4c77-a604-29854f8ab5ee.source.3.zh-Hans.pptx">
            <a:extLst>
              <a:ext uri="{FF2B5EF4-FFF2-40B4-BE49-F238E27FC236}">
                <a16:creationId id="{9DC51084-BD0B-C2D6-122F-36C409A5BDEF}"/>
              </a:ext>
            </a:extLst>
          </p:cNvPr>
          <p:cNvGrpSpPr/>
          <p:nvPr/>
        </p:nvGrpSpPr>
        <p:grpSpPr>
          <a:xfrm>
            <a:off x="660399" y="1130300"/>
            <a:ext cx="10858501" cy="5003800"/>
            <a:chOff x="660399" y="1130300"/>
            <a:chExt cx="10858501" cy="5003800"/>
          </a:xfrm>
        </p:grpSpPr>
        <p:sp>
          <p:nvSpPr>
            <p:cNvPr id="2" name="Title">
              <a:extLst>
                <a:ext uri="{FF2B5EF4-FFF2-40B4-BE49-F238E27FC236}">
                  <a16:creationId id="{F601C0A0-CCB4-1ED5-4C78-7BE25F9AB545}"/>
                </a:ext>
              </a:extLst>
            </p:cNvPr>
            <p:cNvSpPr/>
            <p:nvPr/>
          </p:nvSpPr>
          <p:spPr>
            <a:xfrm>
              <a:off x="660399" y="1130300"/>
              <a:ext cx="2452921" cy="5003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rmAutofit/>
            </a:bodyPr>
            <a:lstStyle/>
            <a:p>
              <a:pPr/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核心客户为各级医疗机构，包括三级甲等医院、基层医疗机构和科研机构与药企。</a:t>
              </a:r>
              <a:endParaRPr lang="en-US" dirty="0"/>
            </a:p>
          </p:txBody>
        </p:sp>
        <p:sp>
          <p:nvSpPr>
            <p:cNvPr id="3" name="PictureMisc1">
              <a:extLst>
                <a:ext uri="{FF2B5EF4-FFF2-40B4-BE49-F238E27FC236}">
                  <a16:creationId id="{D5CB5783-FEC5-ACB5-5994-7F74DF21A2BE}"/>
                </a:ext>
              </a:extLst>
            </p:cNvPr>
            <p:cNvSpPr/>
            <p:nvPr/>
          </p:nvSpPr>
          <p:spPr bwMode="auto">
            <a:xfrm>
              <a:off x="3230253" y="1795915"/>
              <a:ext cx="1870700" cy="3672570"/>
            </a:xfrm>
            <a:custGeom>
              <a:avLst/>
              <a:gdLst/>
              <a:ahLst/>
              <a:cxnLst>
                <a:cxn ang="0">
                  <a:pos x="0" y="229"/>
                </a:cxn>
                <a:cxn ang="0">
                  <a:pos x="0" y="1042"/>
                </a:cxn>
                <a:cxn ang="0">
                  <a:pos x="279" y="1272"/>
                </a:cxn>
                <a:cxn ang="0">
                  <a:pos x="557" y="1042"/>
                </a:cxn>
                <a:cxn ang="0">
                  <a:pos x="557" y="710"/>
                </a:cxn>
                <a:cxn ang="0">
                  <a:pos x="648" y="636"/>
                </a:cxn>
                <a:cxn ang="0">
                  <a:pos x="557" y="562"/>
                </a:cxn>
                <a:cxn ang="0">
                  <a:pos x="557" y="229"/>
                </a:cxn>
                <a:cxn ang="0">
                  <a:pos x="279" y="0"/>
                </a:cxn>
                <a:cxn ang="0">
                  <a:pos x="0" y="229"/>
                </a:cxn>
              </a:cxnLst>
              <a:rect l="0" t="0" r="r" b="b"/>
              <a:pathLst>
                <a:path w="648" h="1272">
                  <a:moveTo>
                    <a:pt x="0" y="229"/>
                  </a:moveTo>
                  <a:cubicBezTo>
                    <a:pt x="0" y="1042"/>
                    <a:pt x="0" y="1042"/>
                    <a:pt x="0" y="1042"/>
                  </a:cubicBezTo>
                  <a:cubicBezTo>
                    <a:pt x="0" y="1175"/>
                    <a:pt x="125" y="1272"/>
                    <a:pt x="279" y="1272"/>
                  </a:cubicBezTo>
                  <a:cubicBezTo>
                    <a:pt x="433" y="1272"/>
                    <a:pt x="557" y="1175"/>
                    <a:pt x="557" y="1042"/>
                  </a:cubicBezTo>
                  <a:cubicBezTo>
                    <a:pt x="557" y="710"/>
                    <a:pt x="557" y="710"/>
                    <a:pt x="557" y="710"/>
                  </a:cubicBezTo>
                  <a:cubicBezTo>
                    <a:pt x="648" y="636"/>
                    <a:pt x="648" y="636"/>
                    <a:pt x="648" y="636"/>
                  </a:cubicBezTo>
                  <a:cubicBezTo>
                    <a:pt x="557" y="562"/>
                    <a:pt x="557" y="562"/>
                    <a:pt x="557" y="562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7" y="97"/>
                    <a:pt x="433" y="0"/>
                    <a:pt x="279" y="0"/>
                  </a:cubicBezTo>
                  <a:cubicBezTo>
                    <a:pt x="125" y="0"/>
                    <a:pt x="0" y="97"/>
                    <a:pt x="0" y="229"/>
                  </a:cubicBezTo>
                  <a:close/>
                </a:path>
              </a:pathLst>
            </a:custGeom>
            <a:blipFill>
              <a:blip r:embed="rId4"/>
              <a:stretch>
                <a:fillRect l="-125148" t="0" r="-125148" b="0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id="{5602B2DD-48E2-6AA0-B23F-423B38B803DA}"/>
                </a:ext>
              </a:extLst>
            </p:cNvPr>
            <p:cNvGrpSpPr/>
            <p:nvPr/>
          </p:nvGrpSpPr>
          <p:grpSpPr>
            <a:xfrm>
              <a:off x="5308601" y="1130300"/>
              <a:ext cx="6210299" cy="5003800"/>
              <a:chOff x="4788183" y="1130300"/>
              <a:chExt cx="6737065" cy="5003800"/>
            </a:xfrm>
          </p:grpSpPr>
          <p:grpSp>
            <p:nvGrpSpPr>
              <p:cNvPr id="6" name="组合 5">
                <a:extLst>
                  <a:ext uri="{FF2B5EF4-FFF2-40B4-BE49-F238E27FC236}">
                    <a16:creationId id="{15DCEB6D-B988-DCB5-ECDE-5870ED78CC88}"/>
                  </a:ext>
                </a:extLst>
              </p:cNvPr>
              <p:cNvGrpSpPr/>
              <p:nvPr/>
            </p:nvGrpSpPr>
            <p:grpSpPr>
              <a:xfrm>
                <a:off x="4788183" y="1130300"/>
                <a:ext cx="6737065" cy="1600200"/>
                <a:chOff x="6015293" y="1367933"/>
                <a:chExt cx="7790813" cy="1542005"/>
              </a:xfrm>
            </p:grpSpPr>
            <p:sp>
              <p:nvSpPr>
                <p:cNvPr id="15" name="Bullet1">
                  <a:extLst>
                    <a:ext uri="{FF2B5EF4-FFF2-40B4-BE49-F238E27FC236}">
                      <a16:creationId id="{AB3B5E6A-D2EA-D922-D4E5-6A1ED2B062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15293" y="1367933"/>
                  <a:ext cx="7790813" cy="429961"/>
                </a:xfrm>
                <a:prstGeom prst="rect">
                  <a:avLst/>
                </a:prstGeom>
                <a:noFill/>
                <a:ln w="762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b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:r>
                    <a:rPr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医院客户群体</a:t>
                  </a:r>
                  <a:endParaRPr lang="en-US" dirty="0"/>
                </a:p>
              </p:txBody>
            </p:sp>
            <p:sp>
              <p:nvSpPr>
                <p:cNvPr id="16" name="Text1">
                  <a:extLst>
                    <a:ext uri="{FF2B5EF4-FFF2-40B4-BE49-F238E27FC236}">
                      <a16:creationId id="{506407CC-9553-8D89-EE0C-1159119876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5293" y="1797892"/>
                  <a:ext cx="7790813" cy="11120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400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核心客户涵盖三级甲等医院，这些医院需求高精度病灶勾画工具以提升诊断效率和治疗方案制定，同时注重数据安全与合规性。</a:t>
                  </a:r>
                  <a:endParaRPr lang="en-US" dirty="0"/>
                </a:p>
              </p:txBody>
            </p:sp>
          </p:grpSp>
          <p:grpSp>
            <p:nvGrpSpPr>
              <p:cNvPr id="7" name="Group 132">
                <a:extLst>
                  <a:ext uri="{FF2B5EF4-FFF2-40B4-BE49-F238E27FC236}">
                    <a16:creationId id="{572E599A-FA3B-C5B4-CCEE-858647B95A78}"/>
                  </a:ext>
                </a:extLst>
              </p:cNvPr>
              <p:cNvGrpSpPr/>
              <p:nvPr/>
            </p:nvGrpSpPr>
            <p:grpSpPr>
              <a:xfrm>
                <a:off x="4788183" y="2832100"/>
                <a:ext cx="6737065" cy="1600200"/>
                <a:chOff x="6015293" y="1367933"/>
                <a:chExt cx="7790813" cy="1542005"/>
              </a:xfrm>
            </p:grpSpPr>
            <p:sp>
              <p:nvSpPr>
                <p:cNvPr id="13" name="Bullet2">
                  <a:extLst>
                    <a:ext uri="{FF2B5EF4-FFF2-40B4-BE49-F238E27FC236}">
                      <a16:creationId id="{8297A3FF-070F-9376-ADE5-968A129DF2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15293" y="1367933"/>
                  <a:ext cx="7790813" cy="429961"/>
                </a:xfrm>
                <a:prstGeom prst="rect">
                  <a:avLst/>
                </a:prstGeom>
                <a:noFill/>
                <a:ln w="762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b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:r>
                    <a:rPr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基层医疗机构需求</a:t>
                  </a:r>
                  <a:endParaRPr lang="en-US" dirty="0"/>
                </a:p>
              </p:txBody>
            </p:sp>
            <p:sp>
              <p:nvSpPr>
                <p:cNvPr id="14" name="Text2">
                  <a:extLst>
                    <a:ext uri="{FF2B5EF4-FFF2-40B4-BE49-F238E27FC236}">
                      <a16:creationId id="{2DB3F1EB-382D-956D-43B8-B263796C9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5293" y="1797892"/>
                  <a:ext cx="7790813" cy="11120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400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针对基层医疗机构，系统提供易用性和高效性，帮助医生在资源有限的情况下实现精准诊疗，缩小医疗水平差距。</a:t>
                  </a:r>
                  <a:endParaRPr lang="en-US" dirty="0"/>
                </a:p>
              </p:txBody>
            </p:sp>
          </p:grpSp>
          <p:grpSp>
            <p:nvGrpSpPr>
              <p:cNvPr id="8" name="Group 133">
                <a:extLst>
                  <a:ext uri="{FF2B5EF4-FFF2-40B4-BE49-F238E27FC236}">
                    <a16:creationId id="{22DA7AE2-FEF4-6696-6A79-440398EECE4D}"/>
                  </a:ext>
                </a:extLst>
              </p:cNvPr>
              <p:cNvGrpSpPr/>
              <p:nvPr/>
            </p:nvGrpSpPr>
            <p:grpSpPr>
              <a:xfrm>
                <a:off x="4788183" y="4533900"/>
                <a:ext cx="6737065" cy="1600200"/>
                <a:chOff x="6015293" y="1367933"/>
                <a:chExt cx="7790813" cy="1542005"/>
              </a:xfrm>
            </p:grpSpPr>
            <p:sp>
              <p:nvSpPr>
                <p:cNvPr id="11" name="Bullet3">
                  <a:extLst>
                    <a:ext uri="{FF2B5EF4-FFF2-40B4-BE49-F238E27FC236}">
                      <a16:creationId id="{73F3D1CF-8AD8-9110-B6C5-0E20EC696C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15293" y="1367933"/>
                  <a:ext cx="7790813" cy="429961"/>
                </a:xfrm>
                <a:prstGeom prst="rect">
                  <a:avLst/>
                </a:prstGeom>
                <a:noFill/>
                <a:ln w="762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b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:r>
                    <a:rPr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科研与药企合作</a:t>
                  </a:r>
                  <a:endParaRPr lang="en-US" dirty="0"/>
                </a:p>
              </p:txBody>
            </p:sp>
            <p:sp>
              <p:nvSpPr>
                <p:cNvPr id="12" name="Text3">
                  <a:extLst>
                    <a:ext uri="{FF2B5EF4-FFF2-40B4-BE49-F238E27FC236}">
                      <a16:creationId id="{1EDE4B03-EA93-6735-AEFF-FD8B154386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5293" y="1797892"/>
                  <a:ext cx="7790813" cy="11120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400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科研机构和药企利用该系统进行癌症研究及药物开发，通过大数据分析提高实验效率并加速新药上市进程。</a:t>
                  </a:r>
                  <a:endParaRPr lang="en-US" dirty="0"/>
                </a:p>
              </p:txBody>
            </p:sp>
          </p:grp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公司的主要客户描述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274fafd-6718-4e98-8fdb-7efcd55bc0d5.source.4.zh-Hans.pptx">
            <a:extLst>
              <a:ext uri="{FF2B5EF4-FFF2-40B4-BE49-F238E27FC236}">
                <a16:creationId id="{D195F895-A62A-41A1-4B43-24DC72CDE8D9}"/>
              </a:ext>
            </a:extLst>
          </p:cNvPr>
          <p:cNvGrpSpPr/>
          <p:nvPr/>
        </p:nvGrpSpPr>
        <p:grpSpPr>
          <a:xfrm>
            <a:off x="660400" y="1130300"/>
            <a:ext cx="10847601" cy="5003800"/>
            <a:chOff x="660400" y="1130300"/>
            <a:chExt cx="10847601" cy="5003800"/>
          </a:xfrm>
        </p:grpSpPr>
        <p:sp>
          <p:nvSpPr>
            <p:cNvPr id="11" name="箭头: V 形 10">
              <a:extLst>
                <a:ext uri="{FF2B5EF4-FFF2-40B4-BE49-F238E27FC236}">
                  <a16:creationId id="{3EF11730-AC44-DB50-A999-21E026B4BEAF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3349626" cy="5003800"/>
            </a:xfrm>
            <a:prstGeom prst="chevron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</p:spPr>
          <p:txBody>
            <a:bodyPr wrap="square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b="1">
                <a:solidFill>
                  <a:schemeClr val="tx1"/>
                </a:solidFill>
                <a:cs typeface="+mn-ea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id="{654A5BE3-B7A9-7BA6-3950-3D799915A584}"/>
                </a:ext>
              </a:extLst>
            </p:cNvPr>
            <p:cNvGrpSpPr/>
            <p:nvPr/>
          </p:nvGrpSpPr>
          <p:grpSpPr>
            <a:xfrm>
              <a:off x="4810666" y="1973523"/>
              <a:ext cx="6697335" cy="3317354"/>
              <a:chOff x="4810666" y="1130300"/>
              <a:chExt cx="6697335" cy="3317354"/>
            </a:xfrm>
          </p:grpSpPr>
          <p:grpSp>
            <p:nvGrpSpPr>
              <p:cNvPr id="5" name="组合 4">
                <a:extLst>
                  <a:ext uri="{FF2B5EF4-FFF2-40B4-BE49-F238E27FC236}">
                    <a16:creationId id="{AA6C8EDB-9702-B7AF-820E-FEEFE5BDEBB4}"/>
                  </a:ext>
                </a:extLst>
              </p:cNvPr>
              <p:cNvGrpSpPr/>
              <p:nvPr/>
            </p:nvGrpSpPr>
            <p:grpSpPr>
              <a:xfrm>
                <a:off x="4812030" y="1130300"/>
                <a:ext cx="2992655" cy="1630908"/>
                <a:chOff x="1081762" y="2827282"/>
                <a:chExt cx="2989343" cy="1630908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id="{11A598DF-2D66-D5DD-9BF6-5E4DD207E3D6}"/>
                    </a:ext>
                  </a:extLst>
                </p:cNvPr>
                <p:cNvGrpSpPr/>
                <p:nvPr/>
              </p:nvGrpSpPr>
              <p:grpSpPr>
                <a:xfrm>
                  <a:off x="1403427" y="2827282"/>
                  <a:ext cx="2667678" cy="1630908"/>
                  <a:chOff x="1403427" y="2827282"/>
                  <a:chExt cx="2667678" cy="1630908"/>
                </a:xfrm>
              </p:grpSpPr>
              <p:sp>
                <p:nvSpPr>
                  <p:cNvPr id="13" name="Text1">
                    <a:extLst>
                      <a:ext uri="{FF2B5EF4-FFF2-40B4-BE49-F238E27FC236}">
                        <a16:creationId id="{BE6DCBC2-D141-DB7A-7136-BF7E84AD950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3427" y="3313673"/>
                    <a:ext cx="2667678" cy="114451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kumimoji="0" sz="1050" i="0" u="none" strike="noStrike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cs typeface="+mn-ea"/>
                        <a:sym typeface="+mn-lt"/>
                      </a:rPr>
                      <a:t>公司由充满活力的学生团队组成，注重实际问题解决，以创新精神推动癌症病灶自动勾画技术的发展，展现年轻一代的专业实力。</a:t>
                    </a:r>
                    <a:endParaRPr lang="en-US" dirty="0"/>
                  </a:p>
                </p:txBody>
              </p:sp>
              <p:sp>
                <p:nvSpPr>
                  <p:cNvPr id="14" name="Bullet1">
                    <a:extLst>
                      <a:ext uri="{FF2B5EF4-FFF2-40B4-BE49-F238E27FC236}">
                        <a16:creationId id="{6DDD0297-D0E3-E2A7-D26F-40C7E13D368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3427" y="2827282"/>
                    <a:ext cx="2667678" cy="48639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defRPr kumimoji="0" sz="1400" b="1" i="0" u="none" strike="noStrike" cap="none" spc="0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团队年轻务实</a:t>
                    </a:r>
                    <a:endParaRPr lang="en-US" dirty="0"/>
                  </a:p>
                </p:txBody>
              </p:sp>
            </p:grpSp>
            <p:sp>
              <p:nvSpPr>
                <p:cNvPr id="24" name="Number1">
                  <a:extLst>
                    <a:ext uri="{FF2B5EF4-FFF2-40B4-BE49-F238E27FC236}">
                      <a16:creationId id="{D2352A1C-C493-43E5-ABEB-AFB24A5CECD0}"/>
                    </a:ext>
                  </a:extLst>
                </p:cNvPr>
                <p:cNvSpPr/>
                <p:nvPr/>
              </p:nvSpPr>
              <p:spPr>
                <a:xfrm>
                  <a:off x="1081762" y="2916182"/>
                  <a:ext cx="313730" cy="20447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id="{2D393155-50A8-F3F5-78A8-05A51FDD5E76}"/>
                  </a:ext>
                </a:extLst>
              </p:cNvPr>
              <p:cNvGrpSpPr/>
              <p:nvPr/>
            </p:nvGrpSpPr>
            <p:grpSpPr>
              <a:xfrm>
                <a:off x="8516806" y="1130300"/>
                <a:ext cx="2991195" cy="1630908"/>
                <a:chOff x="4803936" y="2827282"/>
                <a:chExt cx="3000750" cy="1630908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id="{872B4541-674A-2E9D-A562-F7454AEEAEA4}"/>
                    </a:ext>
                  </a:extLst>
                </p:cNvPr>
                <p:cNvGrpSpPr/>
                <p:nvPr/>
              </p:nvGrpSpPr>
              <p:grpSpPr>
                <a:xfrm>
                  <a:off x="5126108" y="2827282"/>
                  <a:ext cx="2678578" cy="1630908"/>
                  <a:chOff x="5126108" y="2827282"/>
                  <a:chExt cx="2678578" cy="1630908"/>
                </a:xfrm>
              </p:grpSpPr>
              <p:sp>
                <p:nvSpPr>
                  <p:cNvPr id="17" name="Text2">
                    <a:extLst>
                      <a:ext uri="{FF2B5EF4-FFF2-40B4-BE49-F238E27FC236}">
                        <a16:creationId id="{4F79349D-02CF-2681-7977-D8257E2DAD6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26108" y="3313673"/>
                    <a:ext cx="2678578" cy="114451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kumimoji="0" sz="1050" i="0" u="none" strike="noStrike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cs typeface="+mn-ea"/>
                        <a:sym typeface="+mn-lt"/>
                      </a:rPr>
                      <a:t>通过基于注意力机制的先进算法，提供精准可靠的医疗服务，树立了公司在医疗AI领域的专业形象，赢得客户信任。</a:t>
                    </a:r>
                    <a:endParaRPr lang="en-US" dirty="0"/>
                  </a:p>
                </p:txBody>
              </p:sp>
              <p:sp>
                <p:nvSpPr>
                  <p:cNvPr id="18" name="Bullet2">
                    <a:extLst>
                      <a:ext uri="{FF2B5EF4-FFF2-40B4-BE49-F238E27FC236}">
                        <a16:creationId id="{F67AA676-4F0A-BE57-70E1-ED1C434AA3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26108" y="2827282"/>
                    <a:ext cx="2678578" cy="48639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defRPr kumimoji="0" sz="1400" b="1" i="0" u="none" strike="noStrike" cap="none" spc="0" normalizeH="0" baseline="0">
                        <a:ln>
                          <a:noFill/>
                        </a:ln>
                        <a:solidFill>
                          <a:schemeClr val="tx1">
                            <a:alpha val="60000"/>
                          </a:schemeClr>
                        </a:solidFill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技术专业可信</a:t>
                    </a:r>
                    <a:endParaRPr lang="en-US" dirty="0"/>
                  </a:p>
                </p:txBody>
              </p:sp>
            </p:grpSp>
            <p:sp>
              <p:nvSpPr>
                <p:cNvPr id="25" name="Number2">
                  <a:extLst>
                    <a:ext uri="{FF2B5EF4-FFF2-40B4-BE49-F238E27FC236}">
                      <a16:creationId id="{781F5E77-C3DC-72F4-F2D5-9DAD15D9A31E}"/>
                    </a:ext>
                  </a:extLst>
                </p:cNvPr>
                <p:cNvSpPr/>
                <p:nvPr/>
              </p:nvSpPr>
              <p:spPr>
                <a:xfrm>
                  <a:off x="4803936" y="2916182"/>
                  <a:ext cx="313730" cy="20447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id="{53D75557-B53D-D1C2-D7F1-86586A5F0A32}"/>
                  </a:ext>
                </a:extLst>
              </p:cNvPr>
              <p:cNvGrpSpPr/>
              <p:nvPr/>
            </p:nvGrpSpPr>
            <p:grpSpPr>
              <a:xfrm>
                <a:off x="4810666" y="2865078"/>
                <a:ext cx="2994022" cy="1582576"/>
                <a:chOff x="8526963" y="2854192"/>
                <a:chExt cx="3008871" cy="1582576"/>
              </a:xfrm>
            </p:grpSpPr>
            <p:grpSp>
              <p:nvGrpSpPr>
                <p:cNvPr id="10" name="组合 9">
                  <a:extLst>
                    <a:ext uri="{FF2B5EF4-FFF2-40B4-BE49-F238E27FC236}">
                      <a16:creationId id="{1949DCEF-CAC7-27D3-3E78-A42B285CC9F2}"/>
                    </a:ext>
                  </a:extLst>
                </p:cNvPr>
                <p:cNvGrpSpPr/>
                <p:nvPr/>
              </p:nvGrpSpPr>
              <p:grpSpPr>
                <a:xfrm>
                  <a:off x="8851221" y="2854192"/>
                  <a:ext cx="2684613" cy="1582576"/>
                  <a:chOff x="8851221" y="2854192"/>
                  <a:chExt cx="2684613" cy="1582576"/>
                </a:xfrm>
              </p:grpSpPr>
              <p:sp>
                <p:nvSpPr>
                  <p:cNvPr id="7" name="Text3">
                    <a:extLst>
                      <a:ext uri="{FF2B5EF4-FFF2-40B4-BE49-F238E27FC236}">
                        <a16:creationId id="{A8AA9A52-988F-06BE-9900-B800A7A58F1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851221" y="3292251"/>
                    <a:ext cx="2684613" cy="114451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kumimoji="0" sz="1050" i="0" u="none" strike="noStrike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cs typeface="+mn-ea"/>
                        <a:sym typeface="+mn-lt"/>
                      </a:rPr>
                      <a:t>坚持公益服务理念，将技术应用于基层医疗机构，帮助更多患者获得高质量诊断，体现了公司的社会责任感。</a:t>
                    </a:r>
                    <a:endParaRPr lang="en-US" dirty="0"/>
                  </a:p>
                </p:txBody>
              </p:sp>
              <p:sp>
                <p:nvSpPr>
                  <p:cNvPr id="8" name="Bullet3">
                    <a:extLst>
                      <a:ext uri="{FF2B5EF4-FFF2-40B4-BE49-F238E27FC236}">
                        <a16:creationId id="{35645AD5-3A32-EDB0-7F5A-57ED36E4EFB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851221" y="2854192"/>
                    <a:ext cx="2684613" cy="43805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defRPr kumimoji="0" sz="1400" b="1" i="0" u="none" strike="noStrike" cap="none" spc="0" normalizeH="0" baseline="0">
                        <a:ln>
                          <a:noFill/>
                        </a:ln>
                        <a:solidFill>
                          <a:schemeClr val="tx1">
                            <a:alpha val="60000"/>
                          </a:schemeClr>
                        </a:solidFill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扎根基层公益</a:t>
                    </a:r>
                    <a:endParaRPr lang="en-US" dirty="0"/>
                  </a:p>
                </p:txBody>
              </p:sp>
            </p:grpSp>
            <p:sp>
              <p:nvSpPr>
                <p:cNvPr id="28" name="Number3">
                  <a:extLst>
                    <a:ext uri="{FF2B5EF4-FFF2-40B4-BE49-F238E27FC236}">
                      <a16:creationId id="{B62115E3-1A44-DB2B-1EDD-8FA75FB51BE3}"/>
                    </a:ext>
                  </a:extLst>
                </p:cNvPr>
                <p:cNvSpPr/>
                <p:nvPr/>
              </p:nvSpPr>
              <p:spPr>
                <a:xfrm>
                  <a:off x="8526963" y="2937603"/>
                  <a:ext cx="313730" cy="20447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id="{82EBE606-448E-8DD3-7B2C-7F5DC4D51F8B}"/>
                  </a:ext>
                </a:extLst>
              </p:cNvPr>
              <p:cNvGrpSpPr/>
              <p:nvPr/>
            </p:nvGrpSpPr>
            <p:grpSpPr>
              <a:xfrm>
                <a:off x="8517525" y="2865078"/>
                <a:ext cx="2990475" cy="1582576"/>
                <a:chOff x="1080630" y="4551524"/>
                <a:chExt cx="2990475" cy="1582576"/>
              </a:xfrm>
            </p:grpSpPr>
            <p:grpSp>
              <p:nvGrpSpPr>
                <p:cNvPr id="39" name="组合 38">
                  <a:extLst>
                    <a:ext uri="{FF2B5EF4-FFF2-40B4-BE49-F238E27FC236}">
                      <a16:creationId id="{4E08F2DF-8756-FB8A-6034-5A29710E8071}"/>
                    </a:ext>
                  </a:extLst>
                </p:cNvPr>
                <p:cNvGrpSpPr/>
                <p:nvPr/>
              </p:nvGrpSpPr>
              <p:grpSpPr>
                <a:xfrm>
                  <a:off x="1403427" y="4551524"/>
                  <a:ext cx="2667678" cy="1582576"/>
                  <a:chOff x="1403427" y="4551524"/>
                  <a:chExt cx="2667678" cy="1582576"/>
                </a:xfrm>
              </p:grpSpPr>
              <p:sp>
                <p:nvSpPr>
                  <p:cNvPr id="15" name="Text4">
                    <a:extLst>
                      <a:ext uri="{FF2B5EF4-FFF2-40B4-BE49-F238E27FC236}">
                        <a16:creationId id="{D89FF3A9-45CF-19B3-6A51-28D42DDBBD0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3427" y="4989583"/>
                    <a:ext cx="2667678" cy="114451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kumimoji="0" sz="1050" i="0" u="none" strike="noStrike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cs typeface="+mn-ea"/>
                        <a:sym typeface="+mn-lt"/>
                      </a:rPr>
                      <a:t>结合年轻团队、专业技术与公益理念，打造全方位、立体化的公司形象，为用户提供既高效又温暖的服务体验。</a:t>
                    </a:r>
                    <a:endParaRPr lang="en-US" dirty="0"/>
                  </a:p>
                </p:txBody>
              </p:sp>
              <p:sp>
                <p:nvSpPr>
                  <p:cNvPr id="16" name="Bullet4">
                    <a:extLst>
                      <a:ext uri="{FF2B5EF4-FFF2-40B4-BE49-F238E27FC236}">
                        <a16:creationId id="{04F83E4F-F21E-5498-2391-88B7FB2F156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3427" y="4551524"/>
                    <a:ext cx="2667678" cy="43805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>
                      <a:defRPr kumimoji="0" sz="1400" b="1" i="0" u="none" strike="noStrike" cap="none" spc="0" normalizeH="0" baseline="0">
                        <a:ln>
                          <a:noFill/>
                        </a:ln>
                        <a:solidFill>
                          <a:schemeClr val="tx1">
                            <a:alpha val="60000"/>
                          </a:schemeClr>
                        </a:solidFill>
                        <a:effectLst/>
                        <a:uLnTx/>
                        <a:uFillTx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8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综合品牌形象</a:t>
                    </a:r>
                    <a:endParaRPr lang="en-US" dirty="0"/>
                  </a:p>
                </p:txBody>
              </p:sp>
            </p:grpSp>
            <p:sp>
              <p:nvSpPr>
                <p:cNvPr id="29" name="Number4">
                  <a:extLst>
                    <a:ext uri="{FF2B5EF4-FFF2-40B4-BE49-F238E27FC236}">
                      <a16:creationId id="{BB5FA992-9AD3-F433-CD77-D7EB60E4DB56}"/>
                    </a:ext>
                  </a:extLst>
                </p:cNvPr>
                <p:cNvSpPr/>
                <p:nvPr/>
              </p:nvSpPr>
              <p:spPr>
                <a:xfrm>
                  <a:off x="1080630" y="4634935"/>
                  <a:ext cx="313731" cy="20447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" name="Title">
              <a:extLst>
                <a:ext uri="{FF2B5EF4-FFF2-40B4-BE49-F238E27FC236}">
                  <a16:creationId id="{7F5FA7D0-DC62-E580-F0F4-90075A9E8EFA}"/>
                </a:ext>
              </a:extLst>
            </p:cNvPr>
            <p:cNvSpPr txBox="1"/>
            <p:nvPr/>
          </p:nvSpPr>
          <p:spPr>
            <a:xfrm>
              <a:off x="660400" y="1130300"/>
              <a:ext cx="3349626" cy="5003800"/>
            </a:xfrm>
            <a:prstGeom prst="rect">
              <a:avLst/>
            </a:prstGeom>
            <a:noFill/>
          </p:spPr>
          <p:txBody>
            <a:bodyPr wrap="square" anchor="t" anchorCtr="0">
              <a:normAutofit/>
            </a:bodyPr>
            <a:lstStyle>
              <a:defPPr>
                <a:defRPr lang="zh-CN"/>
              </a:defPPr>
              <a:lvl1pPr>
                <a:defRPr sz="2400" b="1">
                  <a:cs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>
                  <a:sym typeface="+mn-lt"/>
                </a:rPr>
                <a:t>年轻务实的学生团队底色、专业可信的技术服务形象、扎根基层的公益服务理念。</a:t>
              </a:r>
              <a:endParaRPr lang="en-US" dirty="0"/>
            </a:p>
          </p:txBody>
        </p: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公司形象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市场营销</a:t>
            </a:r>
            <a:endParaRPr lang="en-US" dirty="0"/>
          </a:p>
        </p:txBody>
      </p:sp>
      <p:sp>
        <p:nvSpPr>
          <p:cNvPr id="25" name="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制定营销策略、价格策略、渠道策略及推广策略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640da6d9-5630-43a8-b944-61ab9f9092ce.source.4.zh-Hans.pptx">
            <a:extLst>
              <a:ext uri="{FF2B5EF4-FFF2-40B4-BE49-F238E27FC236}">
                <a16:creationId id="{78E97783-F882-5EAF-18F4-5652492CCFE5}"/>
              </a:ext>
            </a:extLst>
          </p:cNvPr>
          <p:cNvGrpSpPr/>
          <p:nvPr/>
        </p:nvGrpSpPr>
        <p:grpSpPr>
          <a:xfrm>
            <a:off x="669626" y="1735398"/>
            <a:ext cx="10838374" cy="3793604"/>
            <a:chOff x="669626" y="1735398"/>
            <a:chExt cx="10838374" cy="3793604"/>
          </a:xfrm>
        </p:grpSpPr>
        <p:sp>
          <p:nvSpPr>
            <p:cNvPr id="20" name="Title">
              <a:extLst>
                <a:ext uri="{FF2B5EF4-FFF2-40B4-BE49-F238E27FC236}">
                  <a16:creationId id="{64FE8852-ED17-FEE4-DA2C-51065B7FF1DB}"/>
                </a:ext>
              </a:extLst>
            </p:cNvPr>
            <p:cNvSpPr txBox="1"/>
            <p:nvPr/>
          </p:nvSpPr>
          <p:spPr>
            <a:xfrm>
              <a:off x="764669" y="1922723"/>
              <a:ext cx="3349626" cy="33173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1">
                  <a:cs typeface="+mn-ea"/>
                </a:defRPr>
              </a:lvl1pPr>
            </a:lstStyle>
            <a:p>
              <a:pPr/>
              <a:r>
                <a:rPr lang="zh-CN" altLang="en-US" dirty="0">
                  <a:sym typeface="+mn-lt"/>
                </a:rPr>
                <a:t>将目标市场明确划分为三类：中小型基层医院、大型三甲医院和肿瘤专科医院。</a:t>
              </a:r>
              <a:endParaRPr 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id="{68C38D64-1DF2-053E-8FD7-936FE03B3E2F}"/>
                </a:ext>
              </a:extLst>
            </p:cNvPr>
            <p:cNvSpPr txBox="1"/>
            <p:nvPr/>
          </p:nvSpPr>
          <p:spPr>
            <a:xfrm>
              <a:off x="669626" y="1821123"/>
              <a:ext cx="3539713" cy="3520554"/>
            </a:xfrm>
            <a:custGeom>
              <a:avLst/>
              <a:gdLst>
                <a:gd name="connsiteX0" fmla="*/ 545634 w 3539713"/>
                <a:gd name="connsiteY0" fmla="*/ 634648 h 3520554"/>
                <a:gd name="connsiteX1" fmla="*/ 473363 w 3539713"/>
                <a:gd name="connsiteY1" fmla="*/ 731295 h 3520554"/>
                <a:gd name="connsiteX2" fmla="*/ 190087 w 3539713"/>
                <a:gd name="connsiteY2" fmla="*/ 1658677 h 3520554"/>
                <a:gd name="connsiteX3" fmla="*/ 1848764 w 3539713"/>
                <a:gd name="connsiteY3" fmla="*/ 3317354 h 3520554"/>
                <a:gd name="connsiteX4" fmla="*/ 1881036 w 3539713"/>
                <a:gd name="connsiteY4" fmla="*/ 3317354 h 3520554"/>
                <a:gd name="connsiteX5" fmla="*/ 2936109 w 3539713"/>
                <a:gd name="connsiteY5" fmla="*/ 2938593 h 3520554"/>
                <a:gd name="connsiteX6" fmla="*/ 2994079 w 3539713"/>
                <a:gd name="connsiteY6" fmla="*/ 2885906 h 3520554"/>
                <a:gd name="connsiteX7" fmla="*/ 2970865 w 3539713"/>
                <a:gd name="connsiteY7" fmla="*/ 2916950 h 3520554"/>
                <a:gd name="connsiteX8" fmla="*/ 1690949 w 3539713"/>
                <a:gd name="connsiteY8" fmla="*/ 3520554 h 3520554"/>
                <a:gd name="connsiteX9" fmla="*/ 1658677 w 3539713"/>
                <a:gd name="connsiteY9" fmla="*/ 3520554 h 3520554"/>
                <a:gd name="connsiteX10" fmla="*/ 0 w 3539713"/>
                <a:gd name="connsiteY10" fmla="*/ 1861877 h 3520554"/>
                <a:gd name="connsiteX11" fmla="*/ 485815 w 3539713"/>
                <a:gd name="connsiteY11" fmla="*/ 689015 h 3520554"/>
                <a:gd name="connsiteX12" fmla="*/ 1848764 w 3539713"/>
                <a:gd name="connsiteY12" fmla="*/ 0 h 3520554"/>
                <a:gd name="connsiteX13" fmla="*/ 1881036 w 3539713"/>
                <a:gd name="connsiteY13" fmla="*/ 0 h 3520554"/>
                <a:gd name="connsiteX14" fmla="*/ 3539713 w 3539713"/>
                <a:gd name="connsiteY14" fmla="*/ 1658677 h 3520554"/>
                <a:gd name="connsiteX15" fmla="*/ 3053898 w 3539713"/>
                <a:gd name="connsiteY15" fmla="*/ 2831539 h 3520554"/>
                <a:gd name="connsiteX16" fmla="*/ 2994079 w 3539713"/>
                <a:gd name="connsiteY16" fmla="*/ 2885906 h 3520554"/>
                <a:gd name="connsiteX17" fmla="*/ 3066350 w 3539713"/>
                <a:gd name="connsiteY17" fmla="*/ 2789259 h 3520554"/>
                <a:gd name="connsiteX18" fmla="*/ 3349626 w 3539713"/>
                <a:gd name="connsiteY18" fmla="*/ 1861877 h 3520554"/>
                <a:gd name="connsiteX19" fmla="*/ 1690949 w 3539713"/>
                <a:gd name="connsiteY19" fmla="*/ 203200 h 3520554"/>
                <a:gd name="connsiteX20" fmla="*/ 1658677 w 3539713"/>
                <a:gd name="connsiteY20" fmla="*/ 203200 h 3520554"/>
                <a:gd name="connsiteX21" fmla="*/ 603604 w 3539713"/>
                <a:gd name="connsiteY21" fmla="*/ 581961 h 3520554"/>
                <a:gd name="connsiteX22" fmla="*/ 545634 w 3539713"/>
                <a:gd name="connsiteY22" fmla="*/ 634648 h 3520554"/>
                <a:gd name="connsiteX23" fmla="*/ 568848 w 3539713"/>
                <a:gd name="connsiteY23" fmla="*/ 603604 h 3520554"/>
                <a:gd name="connsiteX24" fmla="*/ 1848764 w 3539713"/>
                <a:gd name="connsiteY24" fmla="*/ 0 h 352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39713" h="3520554">
                  <a:moveTo>
                    <a:pt x="545634" y="634648"/>
                  </a:moveTo>
                  <a:lnTo>
                    <a:pt x="473363" y="731295"/>
                  </a:lnTo>
                  <a:cubicBezTo>
                    <a:pt x="294517" y="996022"/>
                    <a:pt x="190087" y="1315154"/>
                    <a:pt x="190087" y="1658677"/>
                  </a:cubicBezTo>
                  <a:cubicBezTo>
                    <a:pt x="190087" y="2574739"/>
                    <a:pt x="932702" y="3317354"/>
                    <a:pt x="1848764" y="3317354"/>
                  </a:cubicBezTo>
                  <a:lnTo>
                    <a:pt x="1881036" y="3317354"/>
                  </a:lnTo>
                  <a:cubicBezTo>
                    <a:pt x="2281813" y="3317354"/>
                    <a:pt x="2649392" y="3175213"/>
                    <a:pt x="2936109" y="2938593"/>
                  </a:cubicBezTo>
                  <a:lnTo>
                    <a:pt x="2994079" y="2885906"/>
                  </a:lnTo>
                  <a:lnTo>
                    <a:pt x="2970865" y="2916950"/>
                  </a:lnTo>
                  <a:cubicBezTo>
                    <a:pt x="2666639" y="3285586"/>
                    <a:pt x="2206234" y="3520554"/>
                    <a:pt x="1690949" y="3520554"/>
                  </a:cubicBezTo>
                  <a:lnTo>
                    <a:pt x="1658677" y="3520554"/>
                  </a:lnTo>
                  <a:cubicBezTo>
                    <a:pt x="742615" y="3520554"/>
                    <a:pt x="0" y="2777939"/>
                    <a:pt x="0" y="1861877"/>
                  </a:cubicBezTo>
                  <a:cubicBezTo>
                    <a:pt x="0" y="1403846"/>
                    <a:pt x="185654" y="989177"/>
                    <a:pt x="485815" y="689015"/>
                  </a:cubicBezTo>
                  <a:close/>
                  <a:moveTo>
                    <a:pt x="1848764" y="0"/>
                  </a:moveTo>
                  <a:lnTo>
                    <a:pt x="1881036" y="0"/>
                  </a:lnTo>
                  <a:cubicBezTo>
                    <a:pt x="2797098" y="0"/>
                    <a:pt x="3539713" y="742615"/>
                    <a:pt x="3539713" y="1658677"/>
                  </a:cubicBezTo>
                  <a:cubicBezTo>
                    <a:pt x="3539713" y="2116708"/>
                    <a:pt x="3354059" y="2531377"/>
                    <a:pt x="3053898" y="2831539"/>
                  </a:cubicBezTo>
                  <a:lnTo>
                    <a:pt x="2994079" y="2885906"/>
                  </a:lnTo>
                  <a:lnTo>
                    <a:pt x="3066350" y="2789259"/>
                  </a:lnTo>
                  <a:cubicBezTo>
                    <a:pt x="3245196" y="2524533"/>
                    <a:pt x="3349626" y="2205400"/>
                    <a:pt x="3349626" y="1861877"/>
                  </a:cubicBezTo>
                  <a:cubicBezTo>
                    <a:pt x="3349626" y="945815"/>
                    <a:pt x="2607011" y="203200"/>
                    <a:pt x="1690949" y="203200"/>
                  </a:cubicBezTo>
                  <a:lnTo>
                    <a:pt x="1658677" y="203200"/>
                  </a:lnTo>
                  <a:cubicBezTo>
                    <a:pt x="1257900" y="203200"/>
                    <a:pt x="890322" y="345341"/>
                    <a:pt x="603604" y="581961"/>
                  </a:cubicBezTo>
                  <a:lnTo>
                    <a:pt x="545634" y="634648"/>
                  </a:lnTo>
                  <a:lnTo>
                    <a:pt x="568848" y="603604"/>
                  </a:lnTo>
                  <a:cubicBezTo>
                    <a:pt x="873074" y="234968"/>
                    <a:pt x="1333479" y="0"/>
                    <a:pt x="184876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10000"/>
              </a:schemeClr>
            </a:solidFill>
          </p:spPr>
          <p:txBody>
            <a:bodyPr wrap="square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1">
                  <a:cs typeface="+mn-ea"/>
                </a:defRPr>
              </a:lvl1pPr>
            </a:lstStyle>
            <a:p>
              <a:endParaRPr lang="en-US" altLang="zh-CN" dirty="0">
                <a:sym typeface="+mn-lt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id="{E55B76D2-6384-98C7-998E-536C8F241772}"/>
                </a:ext>
              </a:extLst>
            </p:cNvPr>
            <p:cNvGrpSpPr/>
            <p:nvPr/>
          </p:nvGrpSpPr>
          <p:grpSpPr>
            <a:xfrm>
              <a:off x="4390201" y="1735398"/>
              <a:ext cx="3414484" cy="1630908"/>
              <a:chOff x="4390201" y="1130300"/>
              <a:chExt cx="3414484" cy="1630908"/>
            </a:xfrm>
          </p:grpSpPr>
          <p:sp>
            <p:nvSpPr>
              <p:cNvPr id="54" name="Text1">
                <a:extLst>
                  <a:ext uri="{FF2B5EF4-FFF2-40B4-BE49-F238E27FC236}">
                    <a16:creationId id="{8BC8983C-24FE-C0A0-3190-F6E47F4518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4051" y="1616691"/>
                <a:ext cx="2670634" cy="114451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针对中小型基层医院，强调系统操作简便性和低成本投入，提供基础版APP以满足其日常诊断需求，助力提升医疗效率。</a:t>
                </a:r>
                <a:endParaRPr lang="en-US" dirty="0"/>
              </a:p>
            </p:txBody>
          </p:sp>
          <p:sp>
            <p:nvSpPr>
              <p:cNvPr id="59" name="Bullet1">
                <a:extLst>
                  <a:ext uri="{FF2B5EF4-FFF2-40B4-BE49-F238E27FC236}">
                    <a16:creationId id="{2EB489E7-AB23-F930-932B-07199D4317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4051" y="1130300"/>
                <a:ext cx="2670634" cy="48639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cs typeface="+mn-ea"/>
                    <a:sym typeface="+mn-lt"/>
                  </a:rPr>
                  <a:t>基层医院需求分析</a:t>
                </a:r>
                <a:endParaRPr lang="en-US" dirty="0"/>
              </a:p>
            </p:txBody>
          </p:sp>
          <p:sp>
            <p:nvSpPr>
              <p:cNvPr id="60" name="Number1">
                <a:extLst>
                  <a:ext uri="{FF2B5EF4-FFF2-40B4-BE49-F238E27FC236}">
                    <a16:creationId id="{32644708-FDE3-0814-0916-2339EAF7721B}"/>
                  </a:ext>
                </a:extLst>
              </p:cNvPr>
              <p:cNvSpPr/>
              <p:nvPr/>
            </p:nvSpPr>
            <p:spPr>
              <a:xfrm>
                <a:off x="4390201" y="1135788"/>
                <a:ext cx="540598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Shape1">
                <a:extLst>
                  <a:ext uri="{FF2B5EF4-FFF2-40B4-BE49-F238E27FC236}">
                    <a16:creationId id="{D8824FD5-43E5-4205-661E-6CB2D495C0E7}"/>
                  </a:ext>
                </a:extLst>
              </p:cNvPr>
              <p:cNvSpPr/>
              <p:nvPr/>
            </p:nvSpPr>
            <p:spPr>
              <a:xfrm>
                <a:off x="4577640" y="1603226"/>
                <a:ext cx="540598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id="{FDE8CDD6-B2B6-C47E-69EB-E95D55C3FD0B}"/>
                </a:ext>
              </a:extLst>
            </p:cNvPr>
            <p:cNvGrpSpPr/>
            <p:nvPr/>
          </p:nvGrpSpPr>
          <p:grpSpPr>
            <a:xfrm>
              <a:off x="8095948" y="1735398"/>
              <a:ext cx="3412052" cy="1630908"/>
              <a:chOff x="8095948" y="1130300"/>
              <a:chExt cx="3412052" cy="1630908"/>
            </a:xfrm>
          </p:grpSpPr>
          <p:sp>
            <p:nvSpPr>
              <p:cNvPr id="50" name="Text2">
                <a:extLst>
                  <a:ext uri="{FF2B5EF4-FFF2-40B4-BE49-F238E27FC236}">
                    <a16:creationId id="{0917E5AC-5D4A-B55F-2CCA-D4EDAA6060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7952" y="1616691"/>
                <a:ext cx="2670048" cy="114451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对于大型三甲医院，突出高级功能和数据安全性，提供定制化服务和深度集成方案，满足科研与临床双重需求。</a:t>
                </a:r>
                <a:endParaRPr lang="en-US" dirty="0"/>
              </a:p>
            </p:txBody>
          </p:sp>
          <p:sp>
            <p:nvSpPr>
              <p:cNvPr id="51" name="Bullet2">
                <a:extLst>
                  <a:ext uri="{FF2B5EF4-FFF2-40B4-BE49-F238E27FC236}">
                    <a16:creationId id="{5F31B05D-758A-C0E2-6CAD-47194ED35E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7952" y="1130300"/>
                <a:ext cx="2670048" cy="48639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cs typeface="+mn-ea"/>
                    <a:sym typeface="+mn-lt"/>
                  </a:rPr>
                  <a:t>大型医院定制方案</a:t>
                </a:r>
                <a:endParaRPr lang="en-US" dirty="0"/>
              </a:p>
            </p:txBody>
          </p:sp>
          <p:sp>
            <p:nvSpPr>
              <p:cNvPr id="52" name="Number2">
                <a:extLst>
                  <a:ext uri="{FF2B5EF4-FFF2-40B4-BE49-F238E27FC236}">
                    <a16:creationId id="{A0507AAE-A0F1-B047-EBD6-20F24D335CEC}"/>
                  </a:ext>
                </a:extLst>
              </p:cNvPr>
              <p:cNvSpPr/>
              <p:nvPr/>
            </p:nvSpPr>
            <p:spPr>
              <a:xfrm>
                <a:off x="8095948" y="1135788"/>
                <a:ext cx="538280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Shape2">
                <a:extLst>
                  <a:ext uri="{FF2B5EF4-FFF2-40B4-BE49-F238E27FC236}">
                    <a16:creationId id="{8498FF72-9A67-2584-3B3E-1D2250FF73DC}"/>
                  </a:ext>
                </a:extLst>
              </p:cNvPr>
              <p:cNvSpPr/>
              <p:nvPr/>
            </p:nvSpPr>
            <p:spPr>
              <a:xfrm>
                <a:off x="8283387" y="1603226"/>
                <a:ext cx="538280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id="{59F40D4D-76D9-30C9-72CC-CBAA8635292A}"/>
                </a:ext>
              </a:extLst>
            </p:cNvPr>
            <p:cNvGrpSpPr/>
            <p:nvPr/>
          </p:nvGrpSpPr>
          <p:grpSpPr>
            <a:xfrm>
              <a:off x="4390202" y="3946425"/>
              <a:ext cx="3414484" cy="1582577"/>
              <a:chOff x="4390202" y="2865077"/>
              <a:chExt cx="3414484" cy="1582577"/>
            </a:xfrm>
          </p:grpSpPr>
          <p:sp>
            <p:nvSpPr>
              <p:cNvPr id="45" name="Text3">
                <a:extLst>
                  <a:ext uri="{FF2B5EF4-FFF2-40B4-BE49-F238E27FC236}">
                    <a16:creationId id="{9E39406E-B834-97A8-9505-D15E81355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3322" y="3303137"/>
                <a:ext cx="2671364" cy="114451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面向肿瘤专科医院，聚焦精准医疗和学术研究，联合开发专业模块，增强病灶识别精度并促进临床转化。</a:t>
                </a:r>
                <a:endParaRPr lang="en-US" dirty="0"/>
              </a:p>
            </p:txBody>
          </p:sp>
          <p:sp>
            <p:nvSpPr>
              <p:cNvPr id="46" name="Bullet3">
                <a:extLst>
                  <a:ext uri="{FF2B5EF4-FFF2-40B4-BE49-F238E27FC236}">
                    <a16:creationId id="{D91058BF-2EEA-6506-7928-A3BCDB5F77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3322" y="2865078"/>
                <a:ext cx="2671364" cy="43805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cs typeface="+mn-ea"/>
                    <a:sym typeface="+mn-lt"/>
                  </a:rPr>
                  <a:t>肿瘤专科医院合作</a:t>
                </a:r>
                <a:endParaRPr lang="en-US" dirty="0"/>
              </a:p>
            </p:txBody>
          </p:sp>
          <p:sp>
            <p:nvSpPr>
              <p:cNvPr id="47" name="Number3">
                <a:extLst>
                  <a:ext uri="{FF2B5EF4-FFF2-40B4-BE49-F238E27FC236}">
                    <a16:creationId id="{7235EE65-B47D-9FBB-50DB-E91EAABB73B8}"/>
                  </a:ext>
                </a:extLst>
              </p:cNvPr>
              <p:cNvSpPr/>
              <p:nvPr/>
            </p:nvSpPr>
            <p:spPr>
              <a:xfrm>
                <a:off x="4390202" y="2865077"/>
                <a:ext cx="537335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Shape3">
                <a:extLst>
                  <a:ext uri="{FF2B5EF4-FFF2-40B4-BE49-F238E27FC236}">
                    <a16:creationId id="{1098D3D2-7684-0C81-04FA-9E6B56A1B2DF}"/>
                  </a:ext>
                </a:extLst>
              </p:cNvPr>
              <p:cNvSpPr/>
              <p:nvPr/>
            </p:nvSpPr>
            <p:spPr>
              <a:xfrm>
                <a:off x="4577641" y="3332515"/>
                <a:ext cx="537335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id="{1C11A844-FD12-8B68-EA87-72368FF8D616}"/>
                </a:ext>
              </a:extLst>
            </p:cNvPr>
            <p:cNvGrpSpPr/>
            <p:nvPr/>
          </p:nvGrpSpPr>
          <p:grpSpPr>
            <a:xfrm>
              <a:off x="8095948" y="3946425"/>
              <a:ext cx="3412052" cy="1582577"/>
              <a:chOff x="8095948" y="2865077"/>
              <a:chExt cx="3412052" cy="1582577"/>
            </a:xfrm>
          </p:grpSpPr>
          <p:sp>
            <p:nvSpPr>
              <p:cNvPr id="41" name="Text4">
                <a:extLst>
                  <a:ext uri="{FF2B5EF4-FFF2-40B4-BE49-F238E27FC236}">
                    <a16:creationId id="{E8973970-12E1-8ED1-7783-2F9153860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0322" y="3303137"/>
                <a:ext cx="2667678" cy="114451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根据不同类别医院的预算和需求，制定灵活的差异化定价策略，确保产品在各层级市场中的竞争力和普及率。</a:t>
                </a:r>
                <a:endParaRPr lang="en-US" dirty="0"/>
              </a:p>
            </p:txBody>
          </p:sp>
          <p:sp>
            <p:nvSpPr>
              <p:cNvPr id="42" name="Bullet4">
                <a:extLst>
                  <a:ext uri="{FF2B5EF4-FFF2-40B4-BE49-F238E27FC236}">
                    <a16:creationId id="{0F733329-6B86-4918-88A5-15D5A785AE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0322" y="2865078"/>
                <a:ext cx="2667678" cy="43805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cs typeface="+mn-ea"/>
                    <a:sym typeface="+mn-lt"/>
                  </a:rPr>
                  <a:t>差异化定价策略</a:t>
                </a:r>
                <a:endParaRPr lang="en-US" dirty="0"/>
              </a:p>
            </p:txBody>
          </p:sp>
          <p:sp>
            <p:nvSpPr>
              <p:cNvPr id="43" name="Number4">
                <a:extLst>
                  <a:ext uri="{FF2B5EF4-FFF2-40B4-BE49-F238E27FC236}">
                    <a16:creationId id="{B6784EED-7302-3B3F-5775-380A1BDF19F8}"/>
                  </a:ext>
                </a:extLst>
              </p:cNvPr>
              <p:cNvSpPr/>
              <p:nvPr/>
            </p:nvSpPr>
            <p:spPr>
              <a:xfrm>
                <a:off x="8095948" y="2865077"/>
                <a:ext cx="540000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4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Shape4">
                <a:extLst>
                  <a:ext uri="{FF2B5EF4-FFF2-40B4-BE49-F238E27FC236}">
                    <a16:creationId id="{6B1307F7-5623-3B75-0802-2B22BEA4137F}"/>
                  </a:ext>
                </a:extLst>
              </p:cNvPr>
              <p:cNvSpPr/>
              <p:nvPr/>
            </p:nvSpPr>
            <p:spPr>
              <a:xfrm>
                <a:off x="8283387" y="3332515"/>
                <a:ext cx="540000" cy="9348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</p:spPr>
            <p:txBody>
              <a:bodyPr wrap="square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营销策略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50424df7-78aa-4159-9498-852b8fc2d9ec.source.4.zh-Hans.pptx">
            <a:extLst>
              <a:ext uri="{FF2B5EF4-FFF2-40B4-BE49-F238E27FC236}">
                <a16:creationId id="{C846468E-31F0-01E4-7F2D-CBFD569DC696}"/>
              </a:ext>
            </a:extLst>
          </p:cNvPr>
          <p:cNvGrpSpPr/>
          <p:nvPr/>
        </p:nvGrpSpPr>
        <p:grpSpPr>
          <a:xfrm>
            <a:off x="660400" y="1130299"/>
            <a:ext cx="10858500" cy="5003801"/>
            <a:chOff x="660400" y="1130299"/>
            <a:chExt cx="10858500" cy="5003801"/>
          </a:xfrm>
        </p:grpSpPr>
        <p:grpSp>
          <p:nvGrpSpPr>
            <p:cNvPr id="6" name="组合 5">
              <a:extLst>
                <a:ext uri="{FF2B5EF4-FFF2-40B4-BE49-F238E27FC236}">
                  <a16:creationId id="{6CE6F8D1-C912-DE98-1A77-FCF07CB6BAAC}"/>
                </a:ext>
              </a:extLst>
            </p:cNvPr>
            <p:cNvGrpSpPr/>
            <p:nvPr/>
          </p:nvGrpSpPr>
          <p:grpSpPr>
            <a:xfrm>
              <a:off x="660400" y="1130300"/>
              <a:ext cx="6362700" cy="1214567"/>
              <a:chOff x="660400" y="1105157"/>
              <a:chExt cx="6362700" cy="1214567"/>
            </a:xfrm>
          </p:grpSpPr>
          <p:sp>
            <p:nvSpPr>
              <p:cNvPr id="32" name="Bullet1">
                <a:extLst>
                  <a:ext uri="{FF2B5EF4-FFF2-40B4-BE49-F238E27FC236}">
                    <a16:creationId id="{3CEB1205-7CD9-FA91-2C3C-C10BF0D31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105157"/>
                <a:ext cx="6362700" cy="4082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cs typeface="+mn-ea"/>
                    <a:sym typeface="+mn-lt"/>
                  </a:rPr>
                  <a:t>定制化销售方案</a:t>
                </a:r>
                <a:endParaRPr lang="en-US" dirty="0"/>
              </a:p>
            </p:txBody>
          </p:sp>
          <p:sp>
            <p:nvSpPr>
              <p:cNvPr id="33" name="Text1">
                <a:extLst>
                  <a:ext uri="{FF2B5EF4-FFF2-40B4-BE49-F238E27FC236}">
                    <a16:creationId id="{3581EA74-62FC-9040-7A3F-C2EE40409C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513386"/>
                <a:ext cx="6362700" cy="8063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根据不同医疗机构的需求，提供量身定制的癌症病灶自动勾画系统解决方案，结合其设备和工作流程进行优化整合。</a:t>
                </a:r>
                <a:endParaRPr lang="en-US" dirty="0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id="{0AFD6857-F2C7-5010-8D58-E5B7852426E7}"/>
                </a:ext>
              </a:extLst>
            </p:cNvPr>
            <p:cNvGrpSpPr/>
            <p:nvPr/>
          </p:nvGrpSpPr>
          <p:grpSpPr>
            <a:xfrm>
              <a:off x="7175500" y="1130299"/>
              <a:ext cx="4343400" cy="5003801"/>
              <a:chOff x="6782765" y="1130299"/>
              <a:chExt cx="4736135" cy="5003801"/>
            </a:xfrm>
          </p:grpSpPr>
          <p:sp>
            <p:nvSpPr>
              <p:cNvPr id="3" name="PictureMisc1">
                <a:extLst>
                  <a:ext uri="{FF2B5EF4-FFF2-40B4-BE49-F238E27FC236}">
                    <a16:creationId id="{BD99126C-C285-9336-2F92-4BB5B0A53C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82765" y="1130300"/>
                <a:ext cx="4736135" cy="5003800"/>
              </a:xfrm>
              <a:prstGeom prst="roundRect">
                <a:avLst>
                  <a:gd name="adj" fmla="val 3255"/>
                </a:avLst>
              </a:prstGeom>
              <a:blipFill>
                <a:blip r:embed="rId4"/>
                <a:srcRect/>
                <a:stretch>
                  <a:fillRect l="-42457" t="0" r="-42457" b="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Title">
                <a:extLst>
                  <a:ext uri="{FF2B5EF4-FFF2-40B4-BE49-F238E27FC236}">
                    <a16:creationId id="{A498DA25-5E25-DB0E-A52D-688352FA3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2765" y="1130299"/>
                <a:ext cx="4736135" cy="1127125"/>
              </a:xfrm>
              <a:prstGeom prst="round2SameRect">
                <a:avLst>
                  <a:gd name="adj1" fmla="val 11500"/>
                  <a:gd name="adj2" fmla="val 0"/>
                </a:avLst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wrap="square" rtlCol="0" anchor="ctr" anchorCtr="0">
                <a:normAutofit/>
              </a:bodyPr>
              <a:lstStyle/>
              <a:p>
                <a:pPr/>
                <a:r>
                  <a:rPr lang="zh-CN" altLang="en-US" sz="2400" b="1" dirty="0">
                    <a:cs typeface="+mn-ea"/>
                    <a:sym typeface="+mn-lt"/>
                  </a:rPr>
                  <a:t>销售方式包括定制化销售方案和精准客户拜访。</a:t>
                </a:r>
                <a:endParaRPr 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id="{B4AB579E-2BA1-5766-E517-746122A1E46A}"/>
                </a:ext>
              </a:extLst>
            </p:cNvPr>
            <p:cNvGrpSpPr/>
            <p:nvPr/>
          </p:nvGrpSpPr>
          <p:grpSpPr>
            <a:xfrm>
              <a:off x="660400" y="2393378"/>
              <a:ext cx="6362700" cy="1214567"/>
              <a:chOff x="660400" y="1105157"/>
              <a:chExt cx="6362700" cy="1214567"/>
            </a:xfrm>
          </p:grpSpPr>
          <p:sp>
            <p:nvSpPr>
              <p:cNvPr id="8" name="Bullet2">
                <a:extLst>
                  <a:ext uri="{FF2B5EF4-FFF2-40B4-BE49-F238E27FC236}">
                    <a16:creationId id="{44A4C4D5-8A29-7BA4-DCA5-38EA0D00A4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105157"/>
                <a:ext cx="6362700" cy="4082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cs typeface="+mn-ea"/>
                    <a:sym typeface="+mn-lt"/>
                  </a:rPr>
                  <a:t>精准客户拜访策略</a:t>
                </a:r>
                <a:endParaRPr lang="en-US" dirty="0"/>
              </a:p>
            </p:txBody>
          </p:sp>
          <p:sp>
            <p:nvSpPr>
              <p:cNvPr id="9" name="Text2">
                <a:extLst>
                  <a:ext uri="{FF2B5EF4-FFF2-40B4-BE49-F238E27FC236}">
                    <a16:creationId id="{366FFE0D-C146-62BD-2A82-A0D26B351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513386"/>
                <a:ext cx="6362700" cy="8063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通过数据分析确定潜在客户，安排专业团队进行精准拜访，深入了解客户需求并展示产品的独特价值。</a:t>
                </a:r>
                <a:endParaRPr 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id="{60806F5C-F6CB-B381-18C3-A8081DD60661}"/>
                </a:ext>
              </a:extLst>
            </p:cNvPr>
            <p:cNvGrpSpPr/>
            <p:nvPr/>
          </p:nvGrpSpPr>
          <p:grpSpPr>
            <a:xfrm>
              <a:off x="660400" y="3656456"/>
              <a:ext cx="6362700" cy="1214567"/>
              <a:chOff x="660400" y="1105157"/>
              <a:chExt cx="6362700" cy="1214567"/>
            </a:xfrm>
          </p:grpSpPr>
          <p:sp>
            <p:nvSpPr>
              <p:cNvPr id="34" name="Bullet3">
                <a:extLst>
                  <a:ext uri="{FF2B5EF4-FFF2-40B4-BE49-F238E27FC236}">
                    <a16:creationId id="{042FCE21-8178-8A3C-05F5-5EF48ABB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105157"/>
                <a:ext cx="6362700" cy="4082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cs typeface="+mn-ea"/>
                    <a:sym typeface="+mn-lt"/>
                  </a:rPr>
                  <a:t>个性化培训服务</a:t>
                </a:r>
                <a:endParaRPr lang="en-US" dirty="0"/>
              </a:p>
            </p:txBody>
          </p:sp>
          <p:sp>
            <p:nvSpPr>
              <p:cNvPr id="35" name="Text3">
                <a:extLst>
                  <a:ext uri="{FF2B5EF4-FFF2-40B4-BE49-F238E27FC236}">
                    <a16:creationId id="{EAD5D184-ACB0-45A6-6543-C8F6BAC7A2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513386"/>
                <a:ext cx="6362700" cy="8063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针对医护人员提供个性化的操作培训，确保他们能够高效使用基于注意力机制的系统，提升诊断效率和准确性。</a:t>
                </a:r>
                <a:endParaRPr lang="en-US" dirty="0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id="{8D1E0447-3796-7A91-ABB4-C66F15733E70}"/>
                </a:ext>
              </a:extLst>
            </p:cNvPr>
            <p:cNvGrpSpPr/>
            <p:nvPr/>
          </p:nvGrpSpPr>
          <p:grpSpPr>
            <a:xfrm>
              <a:off x="660400" y="4919533"/>
              <a:ext cx="6362700" cy="1214567"/>
              <a:chOff x="660400" y="1105157"/>
              <a:chExt cx="6362700" cy="1214567"/>
            </a:xfrm>
          </p:grpSpPr>
          <p:sp>
            <p:nvSpPr>
              <p:cNvPr id="45" name="Bullet4">
                <a:extLst>
                  <a:ext uri="{FF2B5EF4-FFF2-40B4-BE49-F238E27FC236}">
                    <a16:creationId id="{2D2C20C0-72E3-7A8D-EF1F-74A00DE9BE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105157"/>
                <a:ext cx="6362700" cy="4082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cs typeface="+mn-ea"/>
                    <a:sym typeface="+mn-lt"/>
                  </a:rPr>
                  <a:t>售后支持与反馈</a:t>
                </a:r>
                <a:endParaRPr lang="en-US" dirty="0"/>
              </a:p>
            </p:txBody>
          </p:sp>
          <p:sp>
            <p:nvSpPr>
              <p:cNvPr id="46" name="Text4">
                <a:extLst>
                  <a:ext uri="{FF2B5EF4-FFF2-40B4-BE49-F238E27FC236}">
                    <a16:creationId id="{2265EAB7-1598-742B-F29A-AE5B3F85C6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513386"/>
                <a:ext cx="6362700" cy="8063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建立完善的售后服务体系，及时解决客户问题，并收集反馈以持续改进产品功能和服务质量。</a:t>
                </a:r>
                <a:endParaRPr lang="en-US" dirty="0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产品服务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项目实施</a:t>
            </a:r>
            <a:endParaRPr lang="en-US" dirty="0"/>
          </a:p>
        </p:txBody>
      </p:sp>
      <p:sp>
        <p:nvSpPr>
          <p:cNvPr id="25" name="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总体规划及详细步骤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a16="http://schemas.microsoft.com/office/drawing/2014/main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9501981b-56ea-4410-9779-7e3e9bdf4a6d.source.6.zh-Hans.pptx">
            <a:extLst>
              <a:ext uri="{FF2B5EF4-FFF2-40B4-BE49-F238E27FC236}">
                <a16:creationId id="{018F311F-7001-E13E-E585-B135824E136C}"/>
              </a:ext>
            </a:extLst>
          </p:cNvPr>
          <p:cNvGrpSpPr/>
          <p:nvPr/>
        </p:nvGrpSpPr>
        <p:grpSpPr>
          <a:xfrm>
            <a:off x="0" y="1130300"/>
            <a:ext cx="11539220" cy="5003800"/>
            <a:chOff x="-20320" y="1130300"/>
            <a:chExt cx="11539220" cy="5003800"/>
          </a:xfrm>
        </p:grpSpPr>
        <p:sp>
          <p:nvSpPr>
            <p:cNvPr id="151" name="Title">
              <a:extLst>
                <a:ext uri="{FF2B5EF4-FFF2-40B4-BE49-F238E27FC236}">
                  <a16:creationId id="{EB363D13-62B3-6E50-5D93-C963BDAE3B43}"/>
                </a:ext>
              </a:extLst>
            </p:cNvPr>
            <p:cNvSpPr txBox="1">
              <a:spLocks/>
            </p:cNvSpPr>
            <p:nvPr/>
          </p:nvSpPr>
          <p:spPr>
            <a:xfrm>
              <a:off x="660399" y="1130300"/>
              <a:ext cx="10858500" cy="5207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分阶段实施规划，包括技术开发、市场推广、团队建设。</a:t>
              </a:r>
              <a:endParaRPr lang="en-US" dirty="0"/>
            </a:p>
          </p:txBody>
        </p:sp>
        <p:grpSp>
          <p:nvGrpSpPr>
            <p:cNvPr id="152" name="组合 151">
              <a:extLst>
                <a:ext uri="{FF2B5EF4-FFF2-40B4-BE49-F238E27FC236}">
                  <a16:creationId id="{12F12AFF-FE99-7DD0-5744-4E9F1D01E412}"/>
                </a:ext>
              </a:extLst>
            </p:cNvPr>
            <p:cNvGrpSpPr/>
            <p:nvPr/>
          </p:nvGrpSpPr>
          <p:grpSpPr>
            <a:xfrm>
              <a:off x="-20320" y="3134788"/>
              <a:ext cx="11539220" cy="1449131"/>
              <a:chOff x="-20320" y="2831820"/>
              <a:chExt cx="14761209" cy="1853761"/>
            </a:xfrm>
          </p:grpSpPr>
          <p:sp>
            <p:nvSpPr>
              <p:cNvPr id="201" name="islide-2">
                <a:extLst>
                  <a:ext uri="{FF2B5EF4-FFF2-40B4-BE49-F238E27FC236}">
                    <a16:creationId id="{954B980C-605F-CD8D-E260-C653246FEB41}"/>
                  </a:ext>
                </a:extLst>
              </p:cNvPr>
              <p:cNvSpPr/>
              <p:nvPr/>
            </p:nvSpPr>
            <p:spPr>
              <a:xfrm>
                <a:off x="850471" y="3145699"/>
                <a:ext cx="13890418" cy="870109"/>
              </a:xfrm>
              <a:custGeom>
                <a:avLst/>
                <a:gdLst>
                  <a:gd name="connsiteX0" fmla="*/ 0 w 12181840"/>
                  <a:gd name="connsiteY0" fmla="*/ 870109 h 870109"/>
                  <a:gd name="connsiteX1" fmla="*/ 1838960 w 12181840"/>
                  <a:gd name="connsiteY1" fmla="*/ 148749 h 870109"/>
                  <a:gd name="connsiteX2" fmla="*/ 4683760 w 12181840"/>
                  <a:gd name="connsiteY2" fmla="*/ 717709 h 870109"/>
                  <a:gd name="connsiteX3" fmla="*/ 6644640 w 12181840"/>
                  <a:gd name="connsiteY3" fmla="*/ 504349 h 870109"/>
                  <a:gd name="connsiteX4" fmla="*/ 8605520 w 12181840"/>
                  <a:gd name="connsiteY4" fmla="*/ 849789 h 870109"/>
                  <a:gd name="connsiteX5" fmla="*/ 11358880 w 12181840"/>
                  <a:gd name="connsiteY5" fmla="*/ 77629 h 870109"/>
                  <a:gd name="connsiteX6" fmla="*/ 12181840 w 12181840"/>
                  <a:gd name="connsiteY6" fmla="*/ 26829 h 870109"/>
                  <a:gd name="connsiteX7" fmla="*/ 12181840 w 12181840"/>
                  <a:gd name="connsiteY7" fmla="*/ 26829 h 870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81840" h="870109">
                    <a:moveTo>
                      <a:pt x="0" y="870109"/>
                    </a:moveTo>
                    <a:cubicBezTo>
                      <a:pt x="529166" y="522129"/>
                      <a:pt x="1058333" y="174149"/>
                      <a:pt x="1838960" y="148749"/>
                    </a:cubicBezTo>
                    <a:cubicBezTo>
                      <a:pt x="2619587" y="123349"/>
                      <a:pt x="3882813" y="658442"/>
                      <a:pt x="4683760" y="717709"/>
                    </a:cubicBezTo>
                    <a:cubicBezTo>
                      <a:pt x="5484707" y="776976"/>
                      <a:pt x="5991013" y="482336"/>
                      <a:pt x="6644640" y="504349"/>
                    </a:cubicBezTo>
                    <a:cubicBezTo>
                      <a:pt x="7298267" y="526362"/>
                      <a:pt x="7819813" y="920909"/>
                      <a:pt x="8605520" y="849789"/>
                    </a:cubicBezTo>
                    <a:cubicBezTo>
                      <a:pt x="9391227" y="778669"/>
                      <a:pt x="10762827" y="214789"/>
                      <a:pt x="11358880" y="77629"/>
                    </a:cubicBezTo>
                    <a:cubicBezTo>
                      <a:pt x="11954933" y="-59531"/>
                      <a:pt x="12181840" y="26829"/>
                      <a:pt x="12181840" y="26829"/>
                    </a:cubicBezTo>
                    <a:lnTo>
                      <a:pt x="12181840" y="26829"/>
                    </a:lnTo>
                  </a:path>
                </a:pathLst>
              </a:custGeom>
              <a:noFill/>
              <a:ln>
                <a:solidFill>
                  <a:schemeClr val="accent1">
                    <a:alpha val="20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islide-3">
                <a:extLst>
                  <a:ext uri="{FF2B5EF4-FFF2-40B4-BE49-F238E27FC236}">
                    <a16:creationId id="{13C4969B-44B7-E7F8-2B6E-4F9B74D85862}"/>
                  </a:ext>
                </a:extLst>
              </p:cNvPr>
              <p:cNvSpPr/>
              <p:nvPr/>
            </p:nvSpPr>
            <p:spPr>
              <a:xfrm>
                <a:off x="850470" y="3325153"/>
                <a:ext cx="13890418" cy="1041903"/>
              </a:xfrm>
              <a:custGeom>
                <a:avLst/>
                <a:gdLst>
                  <a:gd name="connsiteX0" fmla="*/ 0 w 12202160"/>
                  <a:gd name="connsiteY0" fmla="*/ 120439 h 652522"/>
                  <a:gd name="connsiteX1" fmla="*/ 792480 w 12202160"/>
                  <a:gd name="connsiteY1" fmla="*/ 18839 h 652522"/>
                  <a:gd name="connsiteX2" fmla="*/ 1920240 w 12202160"/>
                  <a:gd name="connsiteY2" fmla="*/ 455719 h 652522"/>
                  <a:gd name="connsiteX3" fmla="*/ 4287520 w 12202160"/>
                  <a:gd name="connsiteY3" fmla="*/ 181399 h 652522"/>
                  <a:gd name="connsiteX4" fmla="*/ 6197600 w 12202160"/>
                  <a:gd name="connsiteY4" fmla="*/ 404919 h 652522"/>
                  <a:gd name="connsiteX5" fmla="*/ 8503920 w 12202160"/>
                  <a:gd name="connsiteY5" fmla="*/ 394759 h 652522"/>
                  <a:gd name="connsiteX6" fmla="*/ 10332720 w 12202160"/>
                  <a:gd name="connsiteY6" fmla="*/ 648759 h 652522"/>
                  <a:gd name="connsiteX7" fmla="*/ 12202160 w 12202160"/>
                  <a:gd name="connsiteY7" fmla="*/ 171239 h 652522"/>
                  <a:gd name="connsiteX8" fmla="*/ 12202160 w 12202160"/>
                  <a:gd name="connsiteY8" fmla="*/ 171239 h 652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2160" h="652522">
                    <a:moveTo>
                      <a:pt x="0" y="120439"/>
                    </a:moveTo>
                    <a:cubicBezTo>
                      <a:pt x="236220" y="41699"/>
                      <a:pt x="472440" y="-37041"/>
                      <a:pt x="792480" y="18839"/>
                    </a:cubicBezTo>
                    <a:cubicBezTo>
                      <a:pt x="1112520" y="74719"/>
                      <a:pt x="1337733" y="428626"/>
                      <a:pt x="1920240" y="455719"/>
                    </a:cubicBezTo>
                    <a:cubicBezTo>
                      <a:pt x="2502747" y="482812"/>
                      <a:pt x="3574627" y="189866"/>
                      <a:pt x="4287520" y="181399"/>
                    </a:cubicBezTo>
                    <a:cubicBezTo>
                      <a:pt x="5000413" y="172932"/>
                      <a:pt x="5494867" y="369359"/>
                      <a:pt x="6197600" y="404919"/>
                    </a:cubicBezTo>
                    <a:cubicBezTo>
                      <a:pt x="6900333" y="440479"/>
                      <a:pt x="7814733" y="354119"/>
                      <a:pt x="8503920" y="394759"/>
                    </a:cubicBezTo>
                    <a:cubicBezTo>
                      <a:pt x="9193107" y="435399"/>
                      <a:pt x="9716347" y="686012"/>
                      <a:pt x="10332720" y="648759"/>
                    </a:cubicBezTo>
                    <a:cubicBezTo>
                      <a:pt x="10949093" y="611506"/>
                      <a:pt x="12202160" y="171239"/>
                      <a:pt x="12202160" y="171239"/>
                    </a:cubicBezTo>
                    <a:lnTo>
                      <a:pt x="12202160" y="17123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islide-4">
                <a:extLst>
                  <a:ext uri="{FF2B5EF4-FFF2-40B4-BE49-F238E27FC236}">
                    <a16:creationId id="{76A3AC6C-646C-EE3B-3DD1-E38BE03A8560}"/>
                  </a:ext>
                </a:extLst>
              </p:cNvPr>
              <p:cNvSpPr/>
              <p:nvPr/>
            </p:nvSpPr>
            <p:spPr>
              <a:xfrm>
                <a:off x="-20320" y="3095339"/>
                <a:ext cx="12242800" cy="1590242"/>
              </a:xfrm>
              <a:custGeom>
                <a:avLst/>
                <a:gdLst>
                  <a:gd name="connsiteX0" fmla="*/ 0 w 12242800"/>
                  <a:gd name="connsiteY0" fmla="*/ 1590241 h 1590241"/>
                  <a:gd name="connsiteX1" fmla="*/ 2042160 w 12242800"/>
                  <a:gd name="connsiteY1" fmla="*/ 401521 h 1590241"/>
                  <a:gd name="connsiteX2" fmla="*/ 4775200 w 12242800"/>
                  <a:gd name="connsiteY2" fmla="*/ 1265121 h 1590241"/>
                  <a:gd name="connsiteX3" fmla="*/ 7782560 w 12242800"/>
                  <a:gd name="connsiteY3" fmla="*/ 15441 h 1590241"/>
                  <a:gd name="connsiteX4" fmla="*/ 10281920 w 12242800"/>
                  <a:gd name="connsiteY4" fmla="*/ 533601 h 1590241"/>
                  <a:gd name="connsiteX5" fmla="*/ 12242800 w 12242800"/>
                  <a:gd name="connsiteY5" fmla="*/ 950161 h 159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42800" h="1590241">
                    <a:moveTo>
                      <a:pt x="0" y="1590241"/>
                    </a:moveTo>
                    <a:cubicBezTo>
                      <a:pt x="623146" y="1022974"/>
                      <a:pt x="1246293" y="455708"/>
                      <a:pt x="2042160" y="401521"/>
                    </a:cubicBezTo>
                    <a:cubicBezTo>
                      <a:pt x="2838027" y="347334"/>
                      <a:pt x="3818467" y="1329468"/>
                      <a:pt x="4775200" y="1265121"/>
                    </a:cubicBezTo>
                    <a:cubicBezTo>
                      <a:pt x="5731933" y="1200774"/>
                      <a:pt x="6864773" y="137361"/>
                      <a:pt x="7782560" y="15441"/>
                    </a:cubicBezTo>
                    <a:cubicBezTo>
                      <a:pt x="8700347" y="-106479"/>
                      <a:pt x="10281920" y="533601"/>
                      <a:pt x="10281920" y="533601"/>
                    </a:cubicBezTo>
                    <a:lnTo>
                      <a:pt x="12242800" y="950161"/>
                    </a:lnTo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islide-5">
                <a:extLst>
                  <a:ext uri="{FF2B5EF4-FFF2-40B4-BE49-F238E27FC236}">
                    <a16:creationId id="{17994647-E142-7393-2789-7A06796F6F22}"/>
                  </a:ext>
                </a:extLst>
              </p:cNvPr>
              <p:cNvSpPr/>
              <p:nvPr/>
            </p:nvSpPr>
            <p:spPr>
              <a:xfrm flipH="1">
                <a:off x="850471" y="2831820"/>
                <a:ext cx="13890418" cy="1554480"/>
              </a:xfrm>
              <a:custGeom>
                <a:avLst/>
                <a:gdLst>
                  <a:gd name="connsiteX0" fmla="*/ 0 w 12320619"/>
                  <a:gd name="connsiteY0" fmla="*/ 1629347 h 1629347"/>
                  <a:gd name="connsiteX1" fmla="*/ 2042160 w 12320619"/>
                  <a:gd name="connsiteY1" fmla="*/ 887667 h 1629347"/>
                  <a:gd name="connsiteX2" fmla="*/ 5679440 w 12320619"/>
                  <a:gd name="connsiteY2" fmla="*/ 1476947 h 1629347"/>
                  <a:gd name="connsiteX3" fmla="*/ 8117840 w 12320619"/>
                  <a:gd name="connsiteY3" fmla="*/ 562547 h 1629347"/>
                  <a:gd name="connsiteX4" fmla="*/ 10708640 w 12320619"/>
                  <a:gd name="connsiteY4" fmla="*/ 918147 h 1629347"/>
                  <a:gd name="connsiteX5" fmla="*/ 12222480 w 12320619"/>
                  <a:gd name="connsiteY5" fmla="*/ 74867 h 1629347"/>
                  <a:gd name="connsiteX6" fmla="*/ 12212320 w 12320619"/>
                  <a:gd name="connsiteY6" fmla="*/ 74867 h 1629347"/>
                  <a:gd name="connsiteX0" fmla="*/ 0 w 12345273"/>
                  <a:gd name="connsiteY0" fmla="*/ 1712305 h 1712305"/>
                  <a:gd name="connsiteX1" fmla="*/ 2042160 w 12345273"/>
                  <a:gd name="connsiteY1" fmla="*/ 970625 h 1712305"/>
                  <a:gd name="connsiteX2" fmla="*/ 5679440 w 12345273"/>
                  <a:gd name="connsiteY2" fmla="*/ 1559905 h 1712305"/>
                  <a:gd name="connsiteX3" fmla="*/ 8117840 w 12345273"/>
                  <a:gd name="connsiteY3" fmla="*/ 645505 h 1712305"/>
                  <a:gd name="connsiteX4" fmla="*/ 10708640 w 12345273"/>
                  <a:gd name="connsiteY4" fmla="*/ 1001105 h 1712305"/>
                  <a:gd name="connsiteX5" fmla="*/ 12222480 w 12345273"/>
                  <a:gd name="connsiteY5" fmla="*/ 157825 h 1712305"/>
                  <a:gd name="connsiteX6" fmla="*/ 12307570 w 12345273"/>
                  <a:gd name="connsiteY6" fmla="*/ 18760 h 1712305"/>
                  <a:gd name="connsiteX0" fmla="*/ 0 w 12222480"/>
                  <a:gd name="connsiteY0" fmla="*/ 1554480 h 1554480"/>
                  <a:gd name="connsiteX1" fmla="*/ 2042160 w 12222480"/>
                  <a:gd name="connsiteY1" fmla="*/ 812800 h 1554480"/>
                  <a:gd name="connsiteX2" fmla="*/ 5679440 w 12222480"/>
                  <a:gd name="connsiteY2" fmla="*/ 1402080 h 1554480"/>
                  <a:gd name="connsiteX3" fmla="*/ 8117840 w 12222480"/>
                  <a:gd name="connsiteY3" fmla="*/ 487680 h 1554480"/>
                  <a:gd name="connsiteX4" fmla="*/ 10708640 w 12222480"/>
                  <a:gd name="connsiteY4" fmla="*/ 843280 h 1554480"/>
                  <a:gd name="connsiteX5" fmla="*/ 12222480 w 12222480"/>
                  <a:gd name="connsiteY5" fmla="*/ 0 h 155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2480" h="1554480">
                    <a:moveTo>
                      <a:pt x="0" y="1554480"/>
                    </a:moveTo>
                    <a:cubicBezTo>
                      <a:pt x="547793" y="1196340"/>
                      <a:pt x="1095587" y="838200"/>
                      <a:pt x="2042160" y="812800"/>
                    </a:cubicBezTo>
                    <a:cubicBezTo>
                      <a:pt x="2988733" y="787400"/>
                      <a:pt x="4666827" y="1456267"/>
                      <a:pt x="5679440" y="1402080"/>
                    </a:cubicBezTo>
                    <a:cubicBezTo>
                      <a:pt x="6692053" y="1347893"/>
                      <a:pt x="7279640" y="580813"/>
                      <a:pt x="8117840" y="487680"/>
                    </a:cubicBezTo>
                    <a:cubicBezTo>
                      <a:pt x="8956040" y="394547"/>
                      <a:pt x="10024533" y="924560"/>
                      <a:pt x="10708640" y="843280"/>
                    </a:cubicBezTo>
                    <a:cubicBezTo>
                      <a:pt x="11392747" y="762000"/>
                      <a:pt x="12222480" y="0"/>
                      <a:pt x="12222480" y="0"/>
                    </a:cubicBezTo>
                  </a:path>
                </a:pathLst>
              </a:custGeom>
              <a:noFill/>
              <a:ln>
                <a:solidFill>
                  <a:schemeClr val="accent1">
                    <a:alpha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islide-7">
                <a:extLst>
                  <a:ext uri="{FF2B5EF4-FFF2-40B4-BE49-F238E27FC236}">
                    <a16:creationId id="{C79E87FF-27DB-9ADA-6D4D-74A165762A98}"/>
                  </a:ext>
                </a:extLst>
              </p:cNvPr>
              <p:cNvSpPr/>
              <p:nvPr/>
            </p:nvSpPr>
            <p:spPr>
              <a:xfrm>
                <a:off x="3812486" y="3195753"/>
                <a:ext cx="218094" cy="21809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islide-12">
                <a:extLst>
                  <a:ext uri="{FF2B5EF4-FFF2-40B4-BE49-F238E27FC236}">
                    <a16:creationId id="{29967905-E895-47C6-D81E-236AD4722B84}"/>
                  </a:ext>
                </a:extLst>
              </p:cNvPr>
              <p:cNvSpPr/>
              <p:nvPr/>
            </p:nvSpPr>
            <p:spPr>
              <a:xfrm flipV="1">
                <a:off x="11039753" y="3948858"/>
                <a:ext cx="279907" cy="27990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islide-13">
                <a:extLst>
                  <a:ext uri="{FF2B5EF4-FFF2-40B4-BE49-F238E27FC236}">
                    <a16:creationId id="{AE9E53E1-BC6D-51D6-4466-FE6F267E64AF}"/>
                  </a:ext>
                </a:extLst>
              </p:cNvPr>
              <p:cNvSpPr/>
              <p:nvPr/>
            </p:nvSpPr>
            <p:spPr>
              <a:xfrm flipV="1">
                <a:off x="333145" y="3079126"/>
                <a:ext cx="187601" cy="18760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islide-14">
                <a:extLst>
                  <a:ext uri="{FF2B5EF4-FFF2-40B4-BE49-F238E27FC236}">
                    <a16:creationId id="{F0991F9B-E239-AAC4-F0E4-0FAEF34B7D5E}"/>
                  </a:ext>
                </a:extLst>
              </p:cNvPr>
              <p:cNvSpPr/>
              <p:nvPr/>
            </p:nvSpPr>
            <p:spPr>
              <a:xfrm>
                <a:off x="803160" y="3239264"/>
                <a:ext cx="94621" cy="94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islide-15">
                <a:extLst>
                  <a:ext uri="{FF2B5EF4-FFF2-40B4-BE49-F238E27FC236}">
                    <a16:creationId id="{C0FF41E3-56FD-1F36-0596-9C103DEAE0E6}"/>
                  </a:ext>
                </a:extLst>
              </p:cNvPr>
              <p:cNvSpPr/>
              <p:nvPr/>
            </p:nvSpPr>
            <p:spPr>
              <a:xfrm flipV="1">
                <a:off x="3027188" y="3363776"/>
                <a:ext cx="94621" cy="94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islide-16">
                <a:extLst>
                  <a:ext uri="{FF2B5EF4-FFF2-40B4-BE49-F238E27FC236}">
                    <a16:creationId id="{2835C271-BAFB-AEFB-092B-7C4732473921}"/>
                  </a:ext>
                </a:extLst>
              </p:cNvPr>
              <p:cNvSpPr/>
              <p:nvPr/>
            </p:nvSpPr>
            <p:spPr>
              <a:xfrm flipV="1">
                <a:off x="11454654" y="3142536"/>
                <a:ext cx="94621" cy="94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id="{08952849-8E54-B06E-AF33-47A9B7BBC808}"/>
                </a:ext>
              </a:extLst>
            </p:cNvPr>
            <p:cNvGrpSpPr/>
            <p:nvPr/>
          </p:nvGrpSpPr>
          <p:grpSpPr>
            <a:xfrm>
              <a:off x="660400" y="1763264"/>
              <a:ext cx="2436246" cy="2698246"/>
              <a:chOff x="660400" y="1763264"/>
              <a:chExt cx="2436246" cy="2698246"/>
            </a:xfrm>
          </p:grpSpPr>
          <p:grpSp>
            <p:nvGrpSpPr>
              <p:cNvPr id="194" name="组合 193">
                <a:extLst>
                  <a:ext uri="{FF2B5EF4-FFF2-40B4-BE49-F238E27FC236}">
                    <a16:creationId id="{A8565E43-7A0B-D64C-7469-137AF2DE0C52}"/>
                  </a:ext>
                </a:extLst>
              </p:cNvPr>
              <p:cNvGrpSpPr/>
              <p:nvPr/>
            </p:nvGrpSpPr>
            <p:grpSpPr>
              <a:xfrm>
                <a:off x="660400" y="1763264"/>
                <a:ext cx="2436246" cy="1816715"/>
                <a:chOff x="660400" y="1763264"/>
                <a:chExt cx="2436246" cy="1816715"/>
              </a:xfrm>
            </p:grpSpPr>
            <p:grpSp>
              <p:nvGrpSpPr>
                <p:cNvPr id="197" name="组合 196">
                  <a:extLst>
                    <a:ext uri="{FF2B5EF4-FFF2-40B4-BE49-F238E27FC236}">
                      <a16:creationId id="{1E947FC5-8B85-F209-C550-F8B97A4038EC}"/>
                    </a:ext>
                  </a:extLst>
                </p:cNvPr>
                <p:cNvGrpSpPr/>
                <p:nvPr/>
              </p:nvGrpSpPr>
              <p:grpSpPr>
                <a:xfrm>
                  <a:off x="660400" y="1763264"/>
                  <a:ext cx="2436246" cy="1517146"/>
                  <a:chOff x="441500" y="1077333"/>
                  <a:chExt cx="3116497" cy="1940765"/>
                </a:xfrm>
              </p:grpSpPr>
              <p:sp>
                <p:nvSpPr>
                  <p:cNvPr id="199" name="Bullet1">
                    <a:extLst>
                      <a:ext uri="{FF2B5EF4-FFF2-40B4-BE49-F238E27FC236}">
                        <a16:creationId id="{D09FE57F-D3D0-EBC6-F107-F754F11F87D5}"/>
                      </a:ext>
                    </a:extLst>
                  </p:cNvPr>
                  <p:cNvSpPr/>
                  <p:nvPr/>
                </p:nvSpPr>
                <p:spPr>
                  <a:xfrm>
                    <a:off x="441500" y="1077333"/>
                    <a:ext cx="3116497" cy="755842"/>
                  </a:xfrm>
                  <a:prstGeom prst="roundRect">
                    <a:avLst/>
                  </a:prstGeom>
                  <a:solidFill>
                    <a:schemeClr val="accent1">
                      <a:alpha val="15000"/>
                    </a:schemeClr>
                  </a:solidFill>
                  <a:ln w="6350" cap="rnd">
                    <a:solidFill>
                      <a:schemeClr val="accent1">
                        <a:alpha val="50000"/>
                      </a:schemeClr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342900" indent="-342900" defTabSz="895350">
                      <a:buSzPct val="120000"/>
                    </a:pPr>
                    <a:r>
                      <a:rPr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技术开发阶段</a:t>
                    </a:r>
                    <a:endParaRPr lang="en-US" dirty="0"/>
                  </a:p>
                </p:txBody>
              </p:sp>
              <p:sp>
                <p:nvSpPr>
                  <p:cNvPr id="200" name="Text1">
                    <a:extLst>
                      <a:ext uri="{FF2B5EF4-FFF2-40B4-BE49-F238E27FC236}">
                        <a16:creationId id="{D84693D7-E892-562D-0B27-C74BFFB4BFEA}"/>
                      </a:ext>
                    </a:extLst>
                  </p:cNvPr>
                  <p:cNvSpPr txBox="1"/>
                  <p:nvPr/>
                </p:nvSpPr>
                <p:spPr>
                  <a:xfrm>
                    <a:off x="441500" y="1858126"/>
                    <a:ext cx="3116497" cy="115997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33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在技术开发阶段，专注于构建基于注意力机制的算法模型，优化癌症病灶自动勾画功能，并确保APP性能稳定可靠。</a:t>
                    </a:r>
                    <a:endParaRPr lang="en-US" dirty="0"/>
                  </a:p>
                </p:txBody>
              </p:sp>
            </p:grpSp>
            <p:sp>
              <p:nvSpPr>
                <p:cNvPr id="198" name="islide-22">
                  <a:extLst>
                    <a:ext uri="{FF2B5EF4-FFF2-40B4-BE49-F238E27FC236}">
                      <a16:creationId id="{0FC8D0AD-4E62-4B32-6A8B-9173A30A8E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76320" y="3157847"/>
                  <a:ext cx="0" cy="422132"/>
                </a:xfrm>
                <a:prstGeom prst="line">
                  <a:avLst/>
                </a:prstGeom>
                <a:noFill/>
                <a:ln w="25400" cap="flat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9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xtLst>
                  <a:ext uri="{909E8E84-426E-40DD-AFC4-6F175D3DCCD1}">
                    <a14:hiddenFill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95" name="IconBackground1">
                <a:extLst>
                  <a:ext uri="{FF2B5EF4-FFF2-40B4-BE49-F238E27FC236}">
                    <a16:creationId id="{6F7B36C4-5983-E107-FE92-F84116BF9EB5}"/>
                  </a:ext>
                </a:extLst>
              </p:cNvPr>
              <p:cNvSpPr/>
              <p:nvPr/>
            </p:nvSpPr>
            <p:spPr>
              <a:xfrm>
                <a:off x="1394283" y="3493029"/>
                <a:ext cx="968481" cy="968481"/>
              </a:xfrm>
              <a:prstGeom prst="ellipse">
                <a:avLst/>
              </a:prstGeom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Icon1">
                <a:extLst>
                  <a:ext uri="{FF2B5EF4-FFF2-40B4-BE49-F238E27FC236}">
                    <a16:creationId id="{6597B4B3-F336-AC87-D4BD-DD5E23F06F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8878" y="3822924"/>
                <a:ext cx="479289" cy="308690"/>
              </a:xfrm>
              <a:custGeom>
                <a:avLst/>
                <a:gdLst>
                  <a:gd name="connsiteX0" fmla="*/ 19035 w 459984"/>
                  <a:gd name="connsiteY0" fmla="*/ 263195 h 296256"/>
                  <a:gd name="connsiteX1" fmla="*/ 19035 w 459984"/>
                  <a:gd name="connsiteY1" fmla="*/ 267684 h 296256"/>
                  <a:gd name="connsiteX2" fmla="*/ 28574 w 459984"/>
                  <a:gd name="connsiteY2" fmla="*/ 277222 h 296256"/>
                  <a:gd name="connsiteX3" fmla="*/ 431410 w 459984"/>
                  <a:gd name="connsiteY3" fmla="*/ 277222 h 296256"/>
                  <a:gd name="connsiteX4" fmla="*/ 440949 w 459984"/>
                  <a:gd name="connsiteY4" fmla="*/ 267684 h 296256"/>
                  <a:gd name="connsiteX5" fmla="*/ 440949 w 459984"/>
                  <a:gd name="connsiteY5" fmla="*/ 263195 h 296256"/>
                  <a:gd name="connsiteX6" fmla="*/ 9539 w 459984"/>
                  <a:gd name="connsiteY6" fmla="*/ 244161 h 296256"/>
                  <a:gd name="connsiteX7" fmla="*/ 31649 w 459984"/>
                  <a:gd name="connsiteY7" fmla="*/ 244161 h 296256"/>
                  <a:gd name="connsiteX8" fmla="*/ 31649 w 459984"/>
                  <a:gd name="connsiteY8" fmla="*/ 253673 h 296256"/>
                  <a:gd name="connsiteX9" fmla="*/ 41144 w 459984"/>
                  <a:gd name="connsiteY9" fmla="*/ 263169 h 296256"/>
                  <a:gd name="connsiteX10" fmla="*/ 419877 w 459984"/>
                  <a:gd name="connsiteY10" fmla="*/ 263169 h 296256"/>
                  <a:gd name="connsiteX11" fmla="*/ 429415 w 459984"/>
                  <a:gd name="connsiteY11" fmla="*/ 253673 h 296256"/>
                  <a:gd name="connsiteX12" fmla="*/ 429415 w 459984"/>
                  <a:gd name="connsiteY12" fmla="*/ 244161 h 296256"/>
                  <a:gd name="connsiteX13" fmla="*/ 450445 w 459984"/>
                  <a:gd name="connsiteY13" fmla="*/ 244161 h 296256"/>
                  <a:gd name="connsiteX14" fmla="*/ 459984 w 459984"/>
                  <a:gd name="connsiteY14" fmla="*/ 253700 h 296256"/>
                  <a:gd name="connsiteX15" fmla="*/ 459984 w 459984"/>
                  <a:gd name="connsiteY15" fmla="*/ 267684 h 296256"/>
                  <a:gd name="connsiteX16" fmla="*/ 431410 w 459984"/>
                  <a:gd name="connsiteY16" fmla="*/ 296256 h 296256"/>
                  <a:gd name="connsiteX17" fmla="*/ 28574 w 459984"/>
                  <a:gd name="connsiteY17" fmla="*/ 296256 h 296256"/>
                  <a:gd name="connsiteX18" fmla="*/ 0 w 459984"/>
                  <a:gd name="connsiteY18" fmla="*/ 267684 h 296256"/>
                  <a:gd name="connsiteX19" fmla="*/ 0 w 459984"/>
                  <a:gd name="connsiteY19" fmla="*/ 253700 h 296256"/>
                  <a:gd name="connsiteX20" fmla="*/ 9539 w 459984"/>
                  <a:gd name="connsiteY20" fmla="*/ 244161 h 296256"/>
                  <a:gd name="connsiteX21" fmla="*/ 178807 w 459984"/>
                  <a:gd name="connsiteY21" fmla="*/ 102250 h 296256"/>
                  <a:gd name="connsiteX22" fmla="*/ 192186 w 459984"/>
                  <a:gd name="connsiteY22" fmla="*/ 106264 h 296256"/>
                  <a:gd name="connsiteX23" fmla="*/ 187223 w 459984"/>
                  <a:gd name="connsiteY23" fmla="*/ 119300 h 296256"/>
                  <a:gd name="connsiteX24" fmla="*/ 162925 w 459984"/>
                  <a:gd name="connsiteY24" fmla="*/ 130824 h 296256"/>
                  <a:gd name="connsiteX25" fmla="*/ 186834 w 459984"/>
                  <a:gd name="connsiteY25" fmla="*/ 141399 h 296256"/>
                  <a:gd name="connsiteX26" fmla="*/ 192186 w 459984"/>
                  <a:gd name="connsiteY26" fmla="*/ 152018 h 296256"/>
                  <a:gd name="connsiteX27" fmla="*/ 182993 w 459984"/>
                  <a:gd name="connsiteY27" fmla="*/ 159571 h 296256"/>
                  <a:gd name="connsiteX28" fmla="*/ 182993 w 459984"/>
                  <a:gd name="connsiteY28" fmla="*/ 159398 h 296256"/>
                  <a:gd name="connsiteX29" fmla="*/ 179196 w 459984"/>
                  <a:gd name="connsiteY29" fmla="*/ 158622 h 296256"/>
                  <a:gd name="connsiteX30" fmla="*/ 136427 w 459984"/>
                  <a:gd name="connsiteY30" fmla="*/ 139586 h 296256"/>
                  <a:gd name="connsiteX31" fmla="*/ 130816 w 459984"/>
                  <a:gd name="connsiteY31" fmla="*/ 131083 h 296256"/>
                  <a:gd name="connsiteX32" fmla="*/ 136168 w 459984"/>
                  <a:gd name="connsiteY32" fmla="*/ 122321 h 296256"/>
                  <a:gd name="connsiteX33" fmla="*/ 277383 w 459984"/>
                  <a:gd name="connsiteY33" fmla="*/ 100232 h 296256"/>
                  <a:gd name="connsiteX34" fmla="*/ 285406 w 459984"/>
                  <a:gd name="connsiteY34" fmla="*/ 102250 h 296256"/>
                  <a:gd name="connsiteX35" fmla="*/ 328174 w 459984"/>
                  <a:gd name="connsiteY35" fmla="*/ 123184 h 296256"/>
                  <a:gd name="connsiteX36" fmla="*/ 333483 w 459984"/>
                  <a:gd name="connsiteY36" fmla="*/ 131947 h 296256"/>
                  <a:gd name="connsiteX37" fmla="*/ 327786 w 459984"/>
                  <a:gd name="connsiteY37" fmla="*/ 140450 h 296256"/>
                  <a:gd name="connsiteX38" fmla="*/ 285017 w 459984"/>
                  <a:gd name="connsiteY38" fmla="*/ 159485 h 296256"/>
                  <a:gd name="connsiteX39" fmla="*/ 281219 w 459984"/>
                  <a:gd name="connsiteY39" fmla="*/ 159398 h 296256"/>
                  <a:gd name="connsiteX40" fmla="*/ 272027 w 459984"/>
                  <a:gd name="connsiteY40" fmla="*/ 151802 h 296256"/>
                  <a:gd name="connsiteX41" fmla="*/ 277378 w 459984"/>
                  <a:gd name="connsiteY41" fmla="*/ 141184 h 296256"/>
                  <a:gd name="connsiteX42" fmla="*/ 301287 w 459984"/>
                  <a:gd name="connsiteY42" fmla="*/ 130824 h 296256"/>
                  <a:gd name="connsiteX43" fmla="*/ 277033 w 459984"/>
                  <a:gd name="connsiteY43" fmla="*/ 118825 h 296256"/>
                  <a:gd name="connsiteX44" fmla="*/ 270818 w 459984"/>
                  <a:gd name="connsiteY44" fmla="*/ 105272 h 296256"/>
                  <a:gd name="connsiteX45" fmla="*/ 277383 w 459984"/>
                  <a:gd name="connsiteY45" fmla="*/ 100232 h 296256"/>
                  <a:gd name="connsiteX46" fmla="*/ 246909 w 459984"/>
                  <a:gd name="connsiteY46" fmla="*/ 80712 h 296256"/>
                  <a:gd name="connsiteX47" fmla="*/ 252649 w 459984"/>
                  <a:gd name="connsiteY47" fmla="*/ 93359 h 296256"/>
                  <a:gd name="connsiteX48" fmla="*/ 226453 w 459984"/>
                  <a:gd name="connsiteY48" fmla="*/ 171959 h 296256"/>
                  <a:gd name="connsiteX49" fmla="*/ 217951 w 459984"/>
                  <a:gd name="connsiteY49" fmla="*/ 178434 h 296256"/>
                  <a:gd name="connsiteX50" fmla="*/ 214930 w 459984"/>
                  <a:gd name="connsiteY50" fmla="*/ 178434 h 296256"/>
                  <a:gd name="connsiteX51" fmla="*/ 208456 w 459984"/>
                  <a:gd name="connsiteY51" fmla="*/ 165959 h 296256"/>
                  <a:gd name="connsiteX52" fmla="*/ 234653 w 459984"/>
                  <a:gd name="connsiteY52" fmla="*/ 87273 h 296256"/>
                  <a:gd name="connsiteX53" fmla="*/ 246909 w 459984"/>
                  <a:gd name="connsiteY53" fmla="*/ 80712 h 296256"/>
                  <a:gd name="connsiteX54" fmla="*/ 92411 w 459984"/>
                  <a:gd name="connsiteY54" fmla="*/ 52614 h 296256"/>
                  <a:gd name="connsiteX55" fmla="*/ 92411 w 459984"/>
                  <a:gd name="connsiteY55" fmla="*/ 207690 h 296256"/>
                  <a:gd name="connsiteX56" fmla="*/ 371803 w 459984"/>
                  <a:gd name="connsiteY56" fmla="*/ 207690 h 296256"/>
                  <a:gd name="connsiteX57" fmla="*/ 371803 w 459984"/>
                  <a:gd name="connsiteY57" fmla="*/ 52614 h 296256"/>
                  <a:gd name="connsiteX58" fmla="*/ 82872 w 459984"/>
                  <a:gd name="connsiteY58" fmla="*/ 33537 h 296256"/>
                  <a:gd name="connsiteX59" fmla="*/ 381299 w 459984"/>
                  <a:gd name="connsiteY59" fmla="*/ 33537 h 296256"/>
                  <a:gd name="connsiteX60" fmla="*/ 390837 w 459984"/>
                  <a:gd name="connsiteY60" fmla="*/ 43076 h 296256"/>
                  <a:gd name="connsiteX61" fmla="*/ 390837 w 459984"/>
                  <a:gd name="connsiteY61" fmla="*/ 217186 h 296256"/>
                  <a:gd name="connsiteX62" fmla="*/ 381299 w 459984"/>
                  <a:gd name="connsiteY62" fmla="*/ 226724 h 296256"/>
                  <a:gd name="connsiteX63" fmla="*/ 82872 w 459984"/>
                  <a:gd name="connsiteY63" fmla="*/ 226724 h 296256"/>
                  <a:gd name="connsiteX64" fmla="*/ 73333 w 459984"/>
                  <a:gd name="connsiteY64" fmla="*/ 217186 h 296256"/>
                  <a:gd name="connsiteX65" fmla="*/ 73333 w 459984"/>
                  <a:gd name="connsiteY65" fmla="*/ 43076 h 296256"/>
                  <a:gd name="connsiteX66" fmla="*/ 82872 w 459984"/>
                  <a:gd name="connsiteY66" fmla="*/ 33537 h 296256"/>
                  <a:gd name="connsiteX67" fmla="*/ 60221 w 459984"/>
                  <a:gd name="connsiteY67" fmla="*/ 19035 h 296256"/>
                  <a:gd name="connsiteX68" fmla="*/ 50683 w 459984"/>
                  <a:gd name="connsiteY68" fmla="*/ 28574 h 296256"/>
                  <a:gd name="connsiteX69" fmla="*/ 50683 w 459984"/>
                  <a:gd name="connsiteY69" fmla="*/ 244134 h 296256"/>
                  <a:gd name="connsiteX70" fmla="*/ 410338 w 459984"/>
                  <a:gd name="connsiteY70" fmla="*/ 244134 h 296256"/>
                  <a:gd name="connsiteX71" fmla="*/ 410338 w 459984"/>
                  <a:gd name="connsiteY71" fmla="*/ 28574 h 296256"/>
                  <a:gd name="connsiteX72" fmla="*/ 400843 w 459984"/>
                  <a:gd name="connsiteY72" fmla="*/ 19035 h 296256"/>
                  <a:gd name="connsiteX73" fmla="*/ 60221 w 459984"/>
                  <a:gd name="connsiteY73" fmla="*/ 0 h 296256"/>
                  <a:gd name="connsiteX74" fmla="*/ 400843 w 459984"/>
                  <a:gd name="connsiteY74" fmla="*/ 0 h 296256"/>
                  <a:gd name="connsiteX75" fmla="*/ 429415 w 459984"/>
                  <a:gd name="connsiteY75" fmla="*/ 28574 h 296256"/>
                  <a:gd name="connsiteX76" fmla="*/ 429415 w 459984"/>
                  <a:gd name="connsiteY76" fmla="*/ 244161 h 296256"/>
                  <a:gd name="connsiteX77" fmla="*/ 31649 w 459984"/>
                  <a:gd name="connsiteY77" fmla="*/ 244161 h 296256"/>
                  <a:gd name="connsiteX78" fmla="*/ 31649 w 459984"/>
                  <a:gd name="connsiteY78" fmla="*/ 28574 h 296256"/>
                  <a:gd name="connsiteX79" fmla="*/ 60221 w 459984"/>
                  <a:gd name="connsiteY79" fmla="*/ 0 h 29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59984" h="296256">
                    <a:moveTo>
                      <a:pt x="19035" y="263195"/>
                    </a:moveTo>
                    <a:lnTo>
                      <a:pt x="19035" y="267684"/>
                    </a:lnTo>
                    <a:cubicBezTo>
                      <a:pt x="19035" y="272949"/>
                      <a:pt x="23308" y="277222"/>
                      <a:pt x="28574" y="277222"/>
                    </a:cubicBezTo>
                    <a:lnTo>
                      <a:pt x="431410" y="277222"/>
                    </a:lnTo>
                    <a:cubicBezTo>
                      <a:pt x="436676" y="277222"/>
                      <a:pt x="440949" y="272949"/>
                      <a:pt x="440949" y="267684"/>
                    </a:cubicBezTo>
                    <a:lnTo>
                      <a:pt x="440949" y="263195"/>
                    </a:lnTo>
                    <a:close/>
                    <a:moveTo>
                      <a:pt x="9539" y="244161"/>
                    </a:moveTo>
                    <a:lnTo>
                      <a:pt x="31649" y="244161"/>
                    </a:lnTo>
                    <a:lnTo>
                      <a:pt x="31649" y="253673"/>
                    </a:lnTo>
                    <a:cubicBezTo>
                      <a:pt x="31649" y="258896"/>
                      <a:pt x="35879" y="263169"/>
                      <a:pt x="41144" y="263169"/>
                    </a:cubicBezTo>
                    <a:lnTo>
                      <a:pt x="419877" y="263169"/>
                    </a:lnTo>
                    <a:cubicBezTo>
                      <a:pt x="425142" y="263169"/>
                      <a:pt x="429415" y="258896"/>
                      <a:pt x="429415" y="253673"/>
                    </a:cubicBezTo>
                    <a:lnTo>
                      <a:pt x="429415" y="244161"/>
                    </a:lnTo>
                    <a:lnTo>
                      <a:pt x="450445" y="244161"/>
                    </a:lnTo>
                    <a:cubicBezTo>
                      <a:pt x="455711" y="244161"/>
                      <a:pt x="459984" y="248434"/>
                      <a:pt x="459984" y="253700"/>
                    </a:cubicBezTo>
                    <a:lnTo>
                      <a:pt x="459984" y="267684"/>
                    </a:lnTo>
                    <a:cubicBezTo>
                      <a:pt x="459984" y="283480"/>
                      <a:pt x="447208" y="296256"/>
                      <a:pt x="431410" y="296256"/>
                    </a:cubicBezTo>
                    <a:lnTo>
                      <a:pt x="28574" y="296256"/>
                    </a:lnTo>
                    <a:cubicBezTo>
                      <a:pt x="12776" y="296256"/>
                      <a:pt x="0" y="283480"/>
                      <a:pt x="0" y="267684"/>
                    </a:cubicBezTo>
                    <a:lnTo>
                      <a:pt x="0" y="253700"/>
                    </a:lnTo>
                    <a:cubicBezTo>
                      <a:pt x="0" y="248434"/>
                      <a:pt x="4273" y="244161"/>
                      <a:pt x="9539" y="244161"/>
                    </a:cubicBezTo>
                    <a:close/>
                    <a:moveTo>
                      <a:pt x="178807" y="102250"/>
                    </a:moveTo>
                    <a:cubicBezTo>
                      <a:pt x="183598" y="99445"/>
                      <a:pt x="189726" y="101257"/>
                      <a:pt x="192186" y="106264"/>
                    </a:cubicBezTo>
                    <a:cubicBezTo>
                      <a:pt x="194646" y="111228"/>
                      <a:pt x="192315" y="117228"/>
                      <a:pt x="187223" y="119300"/>
                    </a:cubicBezTo>
                    <a:lnTo>
                      <a:pt x="162925" y="130824"/>
                    </a:lnTo>
                    <a:lnTo>
                      <a:pt x="186834" y="141399"/>
                    </a:lnTo>
                    <a:cubicBezTo>
                      <a:pt x="190891" y="143212"/>
                      <a:pt x="193092" y="147658"/>
                      <a:pt x="192186" y="152018"/>
                    </a:cubicBezTo>
                    <a:cubicBezTo>
                      <a:pt x="191280" y="156377"/>
                      <a:pt x="187482" y="159528"/>
                      <a:pt x="182993" y="159571"/>
                    </a:cubicBezTo>
                    <a:lnTo>
                      <a:pt x="182993" y="159398"/>
                    </a:lnTo>
                    <a:cubicBezTo>
                      <a:pt x="181699" y="159398"/>
                      <a:pt x="180404" y="159139"/>
                      <a:pt x="179196" y="158622"/>
                    </a:cubicBezTo>
                    <a:lnTo>
                      <a:pt x="136427" y="139586"/>
                    </a:lnTo>
                    <a:cubicBezTo>
                      <a:pt x="133104" y="138076"/>
                      <a:pt x="130903" y="134752"/>
                      <a:pt x="130816" y="131083"/>
                    </a:cubicBezTo>
                    <a:cubicBezTo>
                      <a:pt x="130730" y="127371"/>
                      <a:pt x="132802" y="123961"/>
                      <a:pt x="136168" y="122321"/>
                    </a:cubicBezTo>
                    <a:close/>
                    <a:moveTo>
                      <a:pt x="277383" y="100232"/>
                    </a:moveTo>
                    <a:cubicBezTo>
                      <a:pt x="280097" y="99671"/>
                      <a:pt x="283054" y="100286"/>
                      <a:pt x="285406" y="102250"/>
                    </a:cubicBezTo>
                    <a:lnTo>
                      <a:pt x="328174" y="123184"/>
                    </a:lnTo>
                    <a:cubicBezTo>
                      <a:pt x="331497" y="124825"/>
                      <a:pt x="333569" y="128235"/>
                      <a:pt x="333483" y="131947"/>
                    </a:cubicBezTo>
                    <a:cubicBezTo>
                      <a:pt x="333396" y="135659"/>
                      <a:pt x="331152" y="138939"/>
                      <a:pt x="327786" y="140450"/>
                    </a:cubicBezTo>
                    <a:lnTo>
                      <a:pt x="285017" y="159485"/>
                    </a:lnTo>
                    <a:cubicBezTo>
                      <a:pt x="283766" y="159744"/>
                      <a:pt x="282471" y="159701"/>
                      <a:pt x="281219" y="159398"/>
                    </a:cubicBezTo>
                    <a:cubicBezTo>
                      <a:pt x="276774" y="159312"/>
                      <a:pt x="272933" y="156161"/>
                      <a:pt x="272027" y="151802"/>
                    </a:cubicBezTo>
                    <a:cubicBezTo>
                      <a:pt x="271120" y="147442"/>
                      <a:pt x="273365" y="143040"/>
                      <a:pt x="277378" y="141184"/>
                    </a:cubicBezTo>
                    <a:lnTo>
                      <a:pt x="301287" y="130824"/>
                    </a:lnTo>
                    <a:lnTo>
                      <a:pt x="277033" y="118825"/>
                    </a:lnTo>
                    <a:cubicBezTo>
                      <a:pt x="271077" y="117314"/>
                      <a:pt x="268056" y="110710"/>
                      <a:pt x="270818" y="105272"/>
                    </a:cubicBezTo>
                    <a:cubicBezTo>
                      <a:pt x="272199" y="102531"/>
                      <a:pt x="274670" y="100794"/>
                      <a:pt x="277383" y="100232"/>
                    </a:cubicBezTo>
                    <a:close/>
                    <a:moveTo>
                      <a:pt x="246909" y="80712"/>
                    </a:moveTo>
                    <a:cubicBezTo>
                      <a:pt x="252131" y="82438"/>
                      <a:pt x="254764" y="88265"/>
                      <a:pt x="252649" y="93359"/>
                    </a:cubicBezTo>
                    <a:lnTo>
                      <a:pt x="226453" y="171959"/>
                    </a:lnTo>
                    <a:cubicBezTo>
                      <a:pt x="225201" y="175628"/>
                      <a:pt x="221835" y="178218"/>
                      <a:pt x="217951" y="178434"/>
                    </a:cubicBezTo>
                    <a:cubicBezTo>
                      <a:pt x="216958" y="178563"/>
                      <a:pt x="215922" y="178563"/>
                      <a:pt x="214930" y="178434"/>
                    </a:cubicBezTo>
                    <a:cubicBezTo>
                      <a:pt x="209535" y="176966"/>
                      <a:pt x="206514" y="171225"/>
                      <a:pt x="208456" y="165959"/>
                    </a:cubicBezTo>
                    <a:lnTo>
                      <a:pt x="234653" y="87273"/>
                    </a:lnTo>
                    <a:cubicBezTo>
                      <a:pt x="236034" y="81963"/>
                      <a:pt x="241687" y="78942"/>
                      <a:pt x="246909" y="80712"/>
                    </a:cubicBezTo>
                    <a:close/>
                    <a:moveTo>
                      <a:pt x="92411" y="52614"/>
                    </a:moveTo>
                    <a:lnTo>
                      <a:pt x="92411" y="207690"/>
                    </a:lnTo>
                    <a:lnTo>
                      <a:pt x="371803" y="207690"/>
                    </a:lnTo>
                    <a:lnTo>
                      <a:pt x="371803" y="52614"/>
                    </a:lnTo>
                    <a:close/>
                    <a:moveTo>
                      <a:pt x="82872" y="33537"/>
                    </a:moveTo>
                    <a:lnTo>
                      <a:pt x="381299" y="33537"/>
                    </a:lnTo>
                    <a:cubicBezTo>
                      <a:pt x="386564" y="33537"/>
                      <a:pt x="390837" y="37810"/>
                      <a:pt x="390837" y="43076"/>
                    </a:cubicBezTo>
                    <a:lnTo>
                      <a:pt x="390837" y="217186"/>
                    </a:lnTo>
                    <a:cubicBezTo>
                      <a:pt x="390837" y="222451"/>
                      <a:pt x="386564" y="226724"/>
                      <a:pt x="381299" y="226724"/>
                    </a:cubicBezTo>
                    <a:lnTo>
                      <a:pt x="82872" y="226724"/>
                    </a:lnTo>
                    <a:cubicBezTo>
                      <a:pt x="77606" y="226724"/>
                      <a:pt x="73333" y="222451"/>
                      <a:pt x="73333" y="217186"/>
                    </a:cubicBezTo>
                    <a:lnTo>
                      <a:pt x="73333" y="43076"/>
                    </a:lnTo>
                    <a:cubicBezTo>
                      <a:pt x="73333" y="37810"/>
                      <a:pt x="77606" y="33537"/>
                      <a:pt x="82872" y="33537"/>
                    </a:cubicBezTo>
                    <a:close/>
                    <a:moveTo>
                      <a:pt x="60221" y="19035"/>
                    </a:moveTo>
                    <a:cubicBezTo>
                      <a:pt x="54956" y="19035"/>
                      <a:pt x="50683" y="23308"/>
                      <a:pt x="50683" y="28574"/>
                    </a:cubicBezTo>
                    <a:lnTo>
                      <a:pt x="50683" y="244134"/>
                    </a:lnTo>
                    <a:lnTo>
                      <a:pt x="410338" y="244134"/>
                    </a:lnTo>
                    <a:lnTo>
                      <a:pt x="410338" y="28574"/>
                    </a:lnTo>
                    <a:cubicBezTo>
                      <a:pt x="410338" y="23308"/>
                      <a:pt x="406108" y="19035"/>
                      <a:pt x="400843" y="19035"/>
                    </a:cubicBezTo>
                    <a:close/>
                    <a:moveTo>
                      <a:pt x="60221" y="0"/>
                    </a:moveTo>
                    <a:lnTo>
                      <a:pt x="400843" y="0"/>
                    </a:lnTo>
                    <a:cubicBezTo>
                      <a:pt x="416596" y="0"/>
                      <a:pt x="429415" y="12776"/>
                      <a:pt x="429415" y="28574"/>
                    </a:cubicBezTo>
                    <a:lnTo>
                      <a:pt x="429415" y="244161"/>
                    </a:lnTo>
                    <a:lnTo>
                      <a:pt x="31649" y="244161"/>
                    </a:lnTo>
                    <a:lnTo>
                      <a:pt x="31649" y="28574"/>
                    </a:lnTo>
                    <a:cubicBezTo>
                      <a:pt x="31649" y="12776"/>
                      <a:pt x="44424" y="0"/>
                      <a:pt x="602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id="{5213E034-D676-4AAF-B46B-F84BF342A0D3}"/>
                </a:ext>
              </a:extLst>
            </p:cNvPr>
            <p:cNvGrpSpPr/>
            <p:nvPr/>
          </p:nvGrpSpPr>
          <p:grpSpPr>
            <a:xfrm>
              <a:off x="2342932" y="3562927"/>
              <a:ext cx="2436246" cy="2571173"/>
              <a:chOff x="1815578" y="3562927"/>
              <a:chExt cx="2436246" cy="2571173"/>
            </a:xfrm>
          </p:grpSpPr>
          <p:grpSp>
            <p:nvGrpSpPr>
              <p:cNvPr id="187" name="组合 186">
                <a:extLst>
                  <a:ext uri="{FF2B5EF4-FFF2-40B4-BE49-F238E27FC236}">
                    <a16:creationId id="{C397E7C9-FE9A-B1F1-847C-FACF2554FD54}"/>
                  </a:ext>
                </a:extLst>
              </p:cNvPr>
              <p:cNvGrpSpPr/>
              <p:nvPr/>
            </p:nvGrpSpPr>
            <p:grpSpPr>
              <a:xfrm>
                <a:off x="1815578" y="4136614"/>
                <a:ext cx="2436246" cy="1997486"/>
                <a:chOff x="2901428" y="4136614"/>
                <a:chExt cx="2436246" cy="1997486"/>
              </a:xfrm>
            </p:grpSpPr>
            <p:grpSp>
              <p:nvGrpSpPr>
                <p:cNvPr id="190" name="组合 189">
                  <a:extLst>
                    <a:ext uri="{FF2B5EF4-FFF2-40B4-BE49-F238E27FC236}">
                      <a16:creationId id="{2A3A781A-EA77-BE99-4103-2F6188286BC7}"/>
                    </a:ext>
                  </a:extLst>
                </p:cNvPr>
                <p:cNvGrpSpPr/>
                <p:nvPr/>
              </p:nvGrpSpPr>
              <p:grpSpPr>
                <a:xfrm>
                  <a:off x="2901428" y="4660130"/>
                  <a:ext cx="2436246" cy="1473970"/>
                  <a:chOff x="3717241" y="4783066"/>
                  <a:chExt cx="3116497" cy="1885534"/>
                </a:xfrm>
              </p:grpSpPr>
              <p:sp>
                <p:nvSpPr>
                  <p:cNvPr id="192" name="Bullet2">
                    <a:extLst>
                      <a:ext uri="{FF2B5EF4-FFF2-40B4-BE49-F238E27FC236}">
                        <a16:creationId id="{49A61E8B-2EB0-F8E0-FC95-0420EDDFE46B}"/>
                      </a:ext>
                    </a:extLst>
                  </p:cNvPr>
                  <p:cNvSpPr/>
                  <p:nvPr/>
                </p:nvSpPr>
                <p:spPr>
                  <a:xfrm>
                    <a:off x="3717241" y="4783066"/>
                    <a:ext cx="3116497" cy="755842"/>
                  </a:xfrm>
                  <a:prstGeom prst="roundRect">
                    <a:avLst/>
                  </a:prstGeom>
                  <a:solidFill>
                    <a:schemeClr val="accent1">
                      <a:alpha val="15000"/>
                    </a:schemeClr>
                  </a:solidFill>
                  <a:ln w="6350" cap="rnd">
                    <a:solidFill>
                      <a:schemeClr val="accent1">
                        <a:alpha val="50000"/>
                      </a:schemeClr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342900" indent="-342900" defTabSz="895350">
                      <a:buSzPct val="120000"/>
                    </a:pPr>
                    <a:r>
                      <a:rPr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市场调研分析</a:t>
                    </a:r>
                    <a:endParaRPr lang="en-US" dirty="0"/>
                  </a:p>
                </p:txBody>
              </p:sp>
              <p:sp>
                <p:nvSpPr>
                  <p:cNvPr id="193" name="Text2">
                    <a:extLst>
                      <a:ext uri="{FF2B5EF4-FFF2-40B4-BE49-F238E27FC236}">
                        <a16:creationId id="{372064C4-53DB-78D0-6DD9-71F3F5A86880}"/>
                      </a:ext>
                    </a:extLst>
                  </p:cNvPr>
                  <p:cNvSpPr txBox="1"/>
                  <p:nvPr/>
                </p:nvSpPr>
                <p:spPr>
                  <a:xfrm>
                    <a:off x="3717241" y="5563864"/>
                    <a:ext cx="3116497" cy="1104736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33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进行详细的市场调研，了解目标用户需求和竞争环境，为后续市场推广策略提供数据支持和方向指导。</a:t>
                    </a:r>
                    <a:endParaRPr lang="en-US" dirty="0"/>
                  </a:p>
                </p:txBody>
              </p:sp>
            </p:grpSp>
            <p:sp>
              <p:nvSpPr>
                <p:cNvPr id="191" name="islide-23">
                  <a:extLst>
                    <a:ext uri="{FF2B5EF4-FFF2-40B4-BE49-F238E27FC236}">
                      <a16:creationId id="{09FE7417-9024-C8FA-9821-3C07F9EB33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19551" y="4136614"/>
                  <a:ext cx="0" cy="523015"/>
                </a:xfrm>
                <a:prstGeom prst="line">
                  <a:avLst/>
                </a:prstGeom>
                <a:noFill/>
                <a:ln w="25400" cap="flat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9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xtLst>
                  <a:ext uri="{909E8E84-426E-40DD-AFC4-6F175D3DCCD1}">
                    <a14:hiddenFill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88" name="IconBackground2">
                <a:extLst>
                  <a:ext uri="{FF2B5EF4-FFF2-40B4-BE49-F238E27FC236}">
                    <a16:creationId id="{1BAF1787-B532-A45C-2243-9248EEF530DA}"/>
                  </a:ext>
                </a:extLst>
              </p:cNvPr>
              <p:cNvSpPr/>
              <p:nvPr/>
            </p:nvSpPr>
            <p:spPr>
              <a:xfrm>
                <a:off x="2641235" y="3562927"/>
                <a:ext cx="784933" cy="784933"/>
              </a:xfrm>
              <a:prstGeom prst="ellipse">
                <a:avLst/>
              </a:prstGeom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Icon2">
                <a:extLst>
                  <a:ext uri="{FF2B5EF4-FFF2-40B4-BE49-F238E27FC236}">
                    <a16:creationId id="{D112758F-1546-421F-86C1-88D90FCFB313}"/>
                  </a:ext>
                </a:extLst>
              </p:cNvPr>
              <p:cNvSpPr/>
              <p:nvPr/>
            </p:nvSpPr>
            <p:spPr>
              <a:xfrm>
                <a:off x="2831963" y="3766808"/>
                <a:ext cx="403477" cy="378159"/>
              </a:xfrm>
              <a:custGeom>
                <a:avLst/>
                <a:gdLst>
                  <a:gd name="connsiteX0" fmla="*/ 415181 w 582517"/>
                  <a:gd name="connsiteY0" fmla="*/ 91409 h 545965"/>
                  <a:gd name="connsiteX1" fmla="*/ 428621 w 582517"/>
                  <a:gd name="connsiteY1" fmla="*/ 97708 h 545965"/>
                  <a:gd name="connsiteX2" fmla="*/ 427285 w 582517"/>
                  <a:gd name="connsiteY2" fmla="*/ 124992 h 545965"/>
                  <a:gd name="connsiteX3" fmla="*/ 314338 w 582517"/>
                  <a:gd name="connsiteY3" fmla="*/ 227639 h 545965"/>
                  <a:gd name="connsiteX4" fmla="*/ 293688 w 582517"/>
                  <a:gd name="connsiteY4" fmla="*/ 231105 h 545965"/>
                  <a:gd name="connsiteX5" fmla="*/ 219191 w 582517"/>
                  <a:gd name="connsiteY5" fmla="*/ 199200 h 545965"/>
                  <a:gd name="connsiteX6" fmla="*/ 181096 w 582517"/>
                  <a:gd name="connsiteY6" fmla="*/ 242925 h 545965"/>
                  <a:gd name="connsiteX7" fmla="*/ 166499 w 582517"/>
                  <a:gd name="connsiteY7" fmla="*/ 249590 h 545965"/>
                  <a:gd name="connsiteX8" fmla="*/ 153772 w 582517"/>
                  <a:gd name="connsiteY8" fmla="*/ 244791 h 545965"/>
                  <a:gd name="connsiteX9" fmla="*/ 151902 w 582517"/>
                  <a:gd name="connsiteY9" fmla="*/ 217596 h 545965"/>
                  <a:gd name="connsiteX10" fmla="*/ 199164 w 582517"/>
                  <a:gd name="connsiteY10" fmla="*/ 163207 h 545965"/>
                  <a:gd name="connsiteX11" fmla="*/ 221416 w 582517"/>
                  <a:gd name="connsiteY11" fmla="*/ 158141 h 545965"/>
                  <a:gd name="connsiteX12" fmla="*/ 297515 w 582517"/>
                  <a:gd name="connsiteY12" fmla="*/ 190757 h 545965"/>
                  <a:gd name="connsiteX13" fmla="*/ 401207 w 582517"/>
                  <a:gd name="connsiteY13" fmla="*/ 96375 h 545965"/>
                  <a:gd name="connsiteX14" fmla="*/ 415181 w 582517"/>
                  <a:gd name="connsiteY14" fmla="*/ 91409 h 545965"/>
                  <a:gd name="connsiteX15" fmla="*/ 114011 w 582517"/>
                  <a:gd name="connsiteY15" fmla="*/ 57947 h 545965"/>
                  <a:gd name="connsiteX16" fmla="*/ 114011 w 582517"/>
                  <a:gd name="connsiteY16" fmla="*/ 299601 h 545965"/>
                  <a:gd name="connsiteX17" fmla="*/ 468506 w 582517"/>
                  <a:gd name="connsiteY17" fmla="*/ 299601 h 545965"/>
                  <a:gd name="connsiteX18" fmla="*/ 468506 w 582517"/>
                  <a:gd name="connsiteY18" fmla="*/ 57947 h 545965"/>
                  <a:gd name="connsiteX19" fmla="*/ 29015 w 582517"/>
                  <a:gd name="connsiteY19" fmla="*/ 0 h 545965"/>
                  <a:gd name="connsiteX20" fmla="*/ 55982 w 582517"/>
                  <a:gd name="connsiteY20" fmla="*/ 0 h 545965"/>
                  <a:gd name="connsiteX21" fmla="*/ 526535 w 582517"/>
                  <a:gd name="connsiteY21" fmla="*/ 0 h 545965"/>
                  <a:gd name="connsiteX22" fmla="*/ 553502 w 582517"/>
                  <a:gd name="connsiteY22" fmla="*/ 0 h 545965"/>
                  <a:gd name="connsiteX23" fmla="*/ 582517 w 582517"/>
                  <a:gd name="connsiteY23" fmla="*/ 28973 h 545965"/>
                  <a:gd name="connsiteX24" fmla="*/ 553502 w 582517"/>
                  <a:gd name="connsiteY24" fmla="*/ 57947 h 545965"/>
                  <a:gd name="connsiteX25" fmla="*/ 526535 w 582517"/>
                  <a:gd name="connsiteY25" fmla="*/ 57947 h 545965"/>
                  <a:gd name="connsiteX26" fmla="*/ 526535 w 582517"/>
                  <a:gd name="connsiteY26" fmla="*/ 299601 h 545965"/>
                  <a:gd name="connsiteX27" fmla="*/ 553502 w 582517"/>
                  <a:gd name="connsiteY27" fmla="*/ 299601 h 545965"/>
                  <a:gd name="connsiteX28" fmla="*/ 582517 w 582517"/>
                  <a:gd name="connsiteY28" fmla="*/ 328574 h 545965"/>
                  <a:gd name="connsiteX29" fmla="*/ 553502 w 582517"/>
                  <a:gd name="connsiteY29" fmla="*/ 357637 h 545965"/>
                  <a:gd name="connsiteX30" fmla="*/ 526535 w 582517"/>
                  <a:gd name="connsiteY30" fmla="*/ 357637 h 545965"/>
                  <a:gd name="connsiteX31" fmla="*/ 339631 w 582517"/>
                  <a:gd name="connsiteY31" fmla="*/ 357637 h 545965"/>
                  <a:gd name="connsiteX32" fmla="*/ 339631 w 582517"/>
                  <a:gd name="connsiteY32" fmla="*/ 445091 h 545965"/>
                  <a:gd name="connsiteX33" fmla="*/ 430235 w 582517"/>
                  <a:gd name="connsiteY33" fmla="*/ 493884 h 545965"/>
                  <a:gd name="connsiteX34" fmla="*/ 291303 w 582517"/>
                  <a:gd name="connsiteY34" fmla="*/ 545965 h 545965"/>
                  <a:gd name="connsiteX35" fmla="*/ 152282 w 582517"/>
                  <a:gd name="connsiteY35" fmla="*/ 493884 h 545965"/>
                  <a:gd name="connsiteX36" fmla="*/ 242886 w 582517"/>
                  <a:gd name="connsiteY36" fmla="*/ 445091 h 545965"/>
                  <a:gd name="connsiteX37" fmla="*/ 242886 w 582517"/>
                  <a:gd name="connsiteY37" fmla="*/ 357637 h 545965"/>
                  <a:gd name="connsiteX38" fmla="*/ 55982 w 582517"/>
                  <a:gd name="connsiteY38" fmla="*/ 357637 h 545965"/>
                  <a:gd name="connsiteX39" fmla="*/ 29015 w 582517"/>
                  <a:gd name="connsiteY39" fmla="*/ 357637 h 545965"/>
                  <a:gd name="connsiteX40" fmla="*/ 0 w 582517"/>
                  <a:gd name="connsiteY40" fmla="*/ 328574 h 545965"/>
                  <a:gd name="connsiteX41" fmla="*/ 29015 w 582517"/>
                  <a:gd name="connsiteY41" fmla="*/ 299601 h 545965"/>
                  <a:gd name="connsiteX42" fmla="*/ 55982 w 582517"/>
                  <a:gd name="connsiteY42" fmla="*/ 299601 h 545965"/>
                  <a:gd name="connsiteX43" fmla="*/ 55982 w 582517"/>
                  <a:gd name="connsiteY43" fmla="*/ 57947 h 545965"/>
                  <a:gd name="connsiteX44" fmla="*/ 29015 w 582517"/>
                  <a:gd name="connsiteY44" fmla="*/ 57947 h 545965"/>
                  <a:gd name="connsiteX45" fmla="*/ 0 w 582517"/>
                  <a:gd name="connsiteY45" fmla="*/ 28973 h 545965"/>
                  <a:gd name="connsiteX46" fmla="*/ 29015 w 582517"/>
                  <a:gd name="connsiteY46" fmla="*/ 0 h 54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82517" h="545965">
                    <a:moveTo>
                      <a:pt x="415181" y="91409"/>
                    </a:moveTo>
                    <a:cubicBezTo>
                      <a:pt x="420143" y="91642"/>
                      <a:pt x="425016" y="93753"/>
                      <a:pt x="428621" y="97708"/>
                    </a:cubicBezTo>
                    <a:cubicBezTo>
                      <a:pt x="435741" y="105618"/>
                      <a:pt x="435207" y="117793"/>
                      <a:pt x="427285" y="124992"/>
                    </a:cubicBezTo>
                    <a:lnTo>
                      <a:pt x="314338" y="227639"/>
                    </a:lnTo>
                    <a:cubicBezTo>
                      <a:pt x="308730" y="232793"/>
                      <a:pt x="300631" y="234126"/>
                      <a:pt x="293688" y="231105"/>
                    </a:cubicBezTo>
                    <a:lnTo>
                      <a:pt x="219191" y="199200"/>
                    </a:lnTo>
                    <a:lnTo>
                      <a:pt x="181096" y="242925"/>
                    </a:lnTo>
                    <a:cubicBezTo>
                      <a:pt x="177269" y="247279"/>
                      <a:pt x="171929" y="249590"/>
                      <a:pt x="166499" y="249590"/>
                    </a:cubicBezTo>
                    <a:cubicBezTo>
                      <a:pt x="161960" y="249590"/>
                      <a:pt x="157510" y="247990"/>
                      <a:pt x="153772" y="244791"/>
                    </a:cubicBezTo>
                    <a:cubicBezTo>
                      <a:pt x="145761" y="237859"/>
                      <a:pt x="144871" y="225595"/>
                      <a:pt x="151902" y="217596"/>
                    </a:cubicBezTo>
                    <a:lnTo>
                      <a:pt x="199164" y="163207"/>
                    </a:lnTo>
                    <a:cubicBezTo>
                      <a:pt x="204772" y="156897"/>
                      <a:pt x="213761" y="154853"/>
                      <a:pt x="221416" y="158141"/>
                    </a:cubicBezTo>
                    <a:lnTo>
                      <a:pt x="297515" y="190757"/>
                    </a:lnTo>
                    <a:lnTo>
                      <a:pt x="401207" y="96375"/>
                    </a:lnTo>
                    <a:cubicBezTo>
                      <a:pt x="405168" y="92820"/>
                      <a:pt x="410219" y="91176"/>
                      <a:pt x="415181" y="91409"/>
                    </a:cubicBezTo>
                    <a:close/>
                    <a:moveTo>
                      <a:pt x="114011" y="57947"/>
                    </a:moveTo>
                    <a:lnTo>
                      <a:pt x="114011" y="299601"/>
                    </a:lnTo>
                    <a:lnTo>
                      <a:pt x="468506" y="299601"/>
                    </a:lnTo>
                    <a:lnTo>
                      <a:pt x="468506" y="57947"/>
                    </a:lnTo>
                    <a:close/>
                    <a:moveTo>
                      <a:pt x="29015" y="0"/>
                    </a:moveTo>
                    <a:lnTo>
                      <a:pt x="55982" y="0"/>
                    </a:lnTo>
                    <a:lnTo>
                      <a:pt x="526535" y="0"/>
                    </a:lnTo>
                    <a:lnTo>
                      <a:pt x="553502" y="0"/>
                    </a:lnTo>
                    <a:cubicBezTo>
                      <a:pt x="569523" y="0"/>
                      <a:pt x="582517" y="12976"/>
                      <a:pt x="582517" y="28973"/>
                    </a:cubicBezTo>
                    <a:cubicBezTo>
                      <a:pt x="582517" y="44971"/>
                      <a:pt x="569523" y="57947"/>
                      <a:pt x="553502" y="57947"/>
                    </a:cubicBezTo>
                    <a:lnTo>
                      <a:pt x="526535" y="57947"/>
                    </a:lnTo>
                    <a:lnTo>
                      <a:pt x="526535" y="299601"/>
                    </a:lnTo>
                    <a:lnTo>
                      <a:pt x="553502" y="299601"/>
                    </a:lnTo>
                    <a:cubicBezTo>
                      <a:pt x="569523" y="299601"/>
                      <a:pt x="582517" y="312577"/>
                      <a:pt x="582517" y="328574"/>
                    </a:cubicBezTo>
                    <a:cubicBezTo>
                      <a:pt x="582517" y="344572"/>
                      <a:pt x="569523" y="357637"/>
                      <a:pt x="553502" y="357637"/>
                    </a:cubicBezTo>
                    <a:lnTo>
                      <a:pt x="526535" y="357637"/>
                    </a:lnTo>
                    <a:lnTo>
                      <a:pt x="339631" y="357637"/>
                    </a:lnTo>
                    <a:lnTo>
                      <a:pt x="339631" y="445091"/>
                    </a:lnTo>
                    <a:cubicBezTo>
                      <a:pt x="392498" y="452468"/>
                      <a:pt x="430235" y="471487"/>
                      <a:pt x="430235" y="493884"/>
                    </a:cubicBezTo>
                    <a:cubicBezTo>
                      <a:pt x="430235" y="522680"/>
                      <a:pt x="368023" y="545965"/>
                      <a:pt x="291303" y="545965"/>
                    </a:cubicBezTo>
                    <a:cubicBezTo>
                      <a:pt x="214494" y="545965"/>
                      <a:pt x="152282" y="522680"/>
                      <a:pt x="152282" y="493884"/>
                    </a:cubicBezTo>
                    <a:cubicBezTo>
                      <a:pt x="152282" y="471487"/>
                      <a:pt x="190019" y="452468"/>
                      <a:pt x="242886" y="445091"/>
                    </a:cubicBezTo>
                    <a:lnTo>
                      <a:pt x="242886" y="357637"/>
                    </a:lnTo>
                    <a:lnTo>
                      <a:pt x="55982" y="357637"/>
                    </a:lnTo>
                    <a:lnTo>
                      <a:pt x="29015" y="357637"/>
                    </a:lnTo>
                    <a:cubicBezTo>
                      <a:pt x="12994" y="357637"/>
                      <a:pt x="0" y="344572"/>
                      <a:pt x="0" y="328574"/>
                    </a:cubicBezTo>
                    <a:cubicBezTo>
                      <a:pt x="0" y="312577"/>
                      <a:pt x="12994" y="299601"/>
                      <a:pt x="29015" y="299601"/>
                    </a:cubicBezTo>
                    <a:lnTo>
                      <a:pt x="55982" y="299601"/>
                    </a:lnTo>
                    <a:lnTo>
                      <a:pt x="55982" y="57947"/>
                    </a:lnTo>
                    <a:lnTo>
                      <a:pt x="29015" y="57947"/>
                    </a:lnTo>
                    <a:cubicBezTo>
                      <a:pt x="12994" y="57947"/>
                      <a:pt x="0" y="44971"/>
                      <a:pt x="0" y="28973"/>
                    </a:cubicBezTo>
                    <a:cubicBezTo>
                      <a:pt x="0" y="12976"/>
                      <a:pt x="12994" y="0"/>
                      <a:pt x="290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5" name="组合 154">
              <a:extLst>
                <a:ext uri="{FF2B5EF4-FFF2-40B4-BE49-F238E27FC236}">
                  <a16:creationId id="{7DC3ED56-4226-506B-47E1-30C37DCE086C}"/>
                </a:ext>
              </a:extLst>
            </p:cNvPr>
            <p:cNvGrpSpPr/>
            <p:nvPr/>
          </p:nvGrpSpPr>
          <p:grpSpPr>
            <a:xfrm>
              <a:off x="4025464" y="1805940"/>
              <a:ext cx="2436246" cy="2336105"/>
              <a:chOff x="3951853" y="1805940"/>
              <a:chExt cx="2436246" cy="2336105"/>
            </a:xfrm>
          </p:grpSpPr>
          <p:grpSp>
            <p:nvGrpSpPr>
              <p:cNvPr id="180" name="组合 179">
                <a:extLst>
                  <a:ext uri="{FF2B5EF4-FFF2-40B4-BE49-F238E27FC236}">
                    <a16:creationId id="{602BDD7F-9340-6A70-2CD9-483FD23456AD}"/>
                  </a:ext>
                </a:extLst>
              </p:cNvPr>
              <p:cNvGrpSpPr/>
              <p:nvPr/>
            </p:nvGrpSpPr>
            <p:grpSpPr>
              <a:xfrm>
                <a:off x="3951853" y="1805940"/>
                <a:ext cx="2436246" cy="1859984"/>
                <a:chOff x="5037703" y="1805940"/>
                <a:chExt cx="2436246" cy="1859984"/>
              </a:xfrm>
            </p:grpSpPr>
            <p:grpSp>
              <p:nvGrpSpPr>
                <p:cNvPr id="183" name="组合 182">
                  <a:extLst>
                    <a:ext uri="{FF2B5EF4-FFF2-40B4-BE49-F238E27FC236}">
                      <a16:creationId id="{F8A45177-2AF5-18E0-510E-E47FD3405526}"/>
                    </a:ext>
                  </a:extLst>
                </p:cNvPr>
                <p:cNvGrpSpPr/>
                <p:nvPr/>
              </p:nvGrpSpPr>
              <p:grpSpPr>
                <a:xfrm>
                  <a:off x="5037703" y="1805940"/>
                  <a:ext cx="2436246" cy="1497641"/>
                  <a:chOff x="6450009" y="1131924"/>
                  <a:chExt cx="3116497" cy="1915814"/>
                </a:xfrm>
              </p:grpSpPr>
              <p:sp>
                <p:nvSpPr>
                  <p:cNvPr id="185" name="Bullet3">
                    <a:extLst>
                      <a:ext uri="{FF2B5EF4-FFF2-40B4-BE49-F238E27FC236}">
                        <a16:creationId id="{0A74EC43-86D3-777C-D461-99229DD7B5E8}"/>
                      </a:ext>
                    </a:extLst>
                  </p:cNvPr>
                  <p:cNvSpPr/>
                  <p:nvPr/>
                </p:nvSpPr>
                <p:spPr>
                  <a:xfrm>
                    <a:off x="6450009" y="1131924"/>
                    <a:ext cx="3116497" cy="755842"/>
                  </a:xfrm>
                  <a:prstGeom prst="roundRect">
                    <a:avLst/>
                  </a:prstGeom>
                  <a:solidFill>
                    <a:schemeClr val="accent1">
                      <a:alpha val="15000"/>
                    </a:schemeClr>
                  </a:solidFill>
                  <a:ln w="6350" cap="rnd">
                    <a:solidFill>
                      <a:schemeClr val="accent1">
                        <a:alpha val="50000"/>
                      </a:schemeClr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342900" indent="-342900" defTabSz="895350">
                      <a:buSzPct val="120000"/>
                    </a:pPr>
                    <a:r>
                      <a:rPr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团队建设规划</a:t>
                    </a:r>
                    <a:endParaRPr lang="en-US" dirty="0"/>
                  </a:p>
                </p:txBody>
              </p:sp>
              <p:sp>
                <p:nvSpPr>
                  <p:cNvPr id="186" name="Text3">
                    <a:extLst>
                      <a:ext uri="{FF2B5EF4-FFF2-40B4-BE49-F238E27FC236}">
                        <a16:creationId id="{E845F1BF-6347-819B-DF88-67430EA911F9}"/>
                      </a:ext>
                    </a:extLst>
                  </p:cNvPr>
                  <p:cNvSpPr txBox="1"/>
                  <p:nvPr/>
                </p:nvSpPr>
                <p:spPr>
                  <a:xfrm>
                    <a:off x="6450009" y="1887766"/>
                    <a:ext cx="3116497" cy="115997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33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制定团队组建计划，招募具备相关技能的专业人员，包括算法工程师、产品经理和市场运营人员，以保障项目顺利推进。</a:t>
                    </a:r>
                    <a:endParaRPr lang="en-US" dirty="0"/>
                  </a:p>
                </p:txBody>
              </p:sp>
            </p:grpSp>
            <p:sp>
              <p:nvSpPr>
                <p:cNvPr id="184" name="islide-24">
                  <a:extLst>
                    <a:ext uri="{FF2B5EF4-FFF2-40B4-BE49-F238E27FC236}">
                      <a16:creationId id="{248E45A3-B296-5B1D-586F-B81262222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55827" y="3159366"/>
                  <a:ext cx="0" cy="506558"/>
                </a:xfrm>
                <a:prstGeom prst="line">
                  <a:avLst/>
                </a:prstGeom>
                <a:noFill/>
                <a:ln w="25400" cap="flat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9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xtLst>
                  <a:ext uri="{909E8E84-426E-40DD-AFC4-6F175D3DCCD1}">
                    <a14:hiddenFill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81" name="IconBackground3">
                <a:extLst>
                  <a:ext uri="{FF2B5EF4-FFF2-40B4-BE49-F238E27FC236}">
                    <a16:creationId id="{C4C5C001-9B57-423E-4A8C-88A3432C8FC7}"/>
                  </a:ext>
                </a:extLst>
              </p:cNvPr>
              <p:cNvSpPr/>
              <p:nvPr/>
            </p:nvSpPr>
            <p:spPr>
              <a:xfrm>
                <a:off x="4872717" y="3547527"/>
                <a:ext cx="594518" cy="594518"/>
              </a:xfrm>
              <a:prstGeom prst="ellipse">
                <a:avLst/>
              </a:prstGeom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Icon3">
                <a:extLst>
                  <a:ext uri="{FF2B5EF4-FFF2-40B4-BE49-F238E27FC236}">
                    <a16:creationId id="{577DA52C-335A-7639-A264-AC9B085BE6FC}"/>
                  </a:ext>
                </a:extLst>
              </p:cNvPr>
              <p:cNvSpPr/>
              <p:nvPr/>
            </p:nvSpPr>
            <p:spPr>
              <a:xfrm>
                <a:off x="5017177" y="3716996"/>
                <a:ext cx="305597" cy="213893"/>
              </a:xfrm>
              <a:custGeom>
                <a:avLst/>
                <a:gdLst>
                  <a:gd name="T0" fmla="*/ 12800 w 12800"/>
                  <a:gd name="T1" fmla="*/ 320 h 8960"/>
                  <a:gd name="T2" fmla="*/ 320 w 12800"/>
                  <a:gd name="T3" fmla="*/ 0 h 8960"/>
                  <a:gd name="T4" fmla="*/ 0 w 12800"/>
                  <a:gd name="T5" fmla="*/ 4160 h 8960"/>
                  <a:gd name="T6" fmla="*/ 1280 w 12800"/>
                  <a:gd name="T7" fmla="*/ 4480 h 8960"/>
                  <a:gd name="T8" fmla="*/ 960 w 12800"/>
                  <a:gd name="T9" fmla="*/ 8320 h 8960"/>
                  <a:gd name="T10" fmla="*/ 960 w 12800"/>
                  <a:gd name="T11" fmla="*/ 8960 h 8960"/>
                  <a:gd name="T12" fmla="*/ 3840 w 12800"/>
                  <a:gd name="T13" fmla="*/ 8640 h 8960"/>
                  <a:gd name="T14" fmla="*/ 3200 w 12800"/>
                  <a:gd name="T15" fmla="*/ 8320 h 8960"/>
                  <a:gd name="T16" fmla="*/ 9600 w 12800"/>
                  <a:gd name="T17" fmla="*/ 6400 h 8960"/>
                  <a:gd name="T18" fmla="*/ 9280 w 12800"/>
                  <a:gd name="T19" fmla="*/ 8320 h 8960"/>
                  <a:gd name="T20" fmla="*/ 9280 w 12800"/>
                  <a:gd name="T21" fmla="*/ 8960 h 8960"/>
                  <a:gd name="T22" fmla="*/ 12160 w 12800"/>
                  <a:gd name="T23" fmla="*/ 8640 h 8960"/>
                  <a:gd name="T24" fmla="*/ 11520 w 12800"/>
                  <a:gd name="T25" fmla="*/ 8320 h 8960"/>
                  <a:gd name="T26" fmla="*/ 12480 w 12800"/>
                  <a:gd name="T27" fmla="*/ 4480 h 8960"/>
                  <a:gd name="T28" fmla="*/ 12800 w 12800"/>
                  <a:gd name="T29" fmla="*/ 1280 h 8960"/>
                  <a:gd name="T30" fmla="*/ 9468 w 12800"/>
                  <a:gd name="T31" fmla="*/ 3840 h 8960"/>
                  <a:gd name="T32" fmla="*/ 10372 w 12800"/>
                  <a:gd name="T33" fmla="*/ 640 h 8960"/>
                  <a:gd name="T34" fmla="*/ 12160 w 12800"/>
                  <a:gd name="T35" fmla="*/ 1148 h 8960"/>
                  <a:gd name="T36" fmla="*/ 7172 w 12800"/>
                  <a:gd name="T37" fmla="*/ 640 h 8960"/>
                  <a:gd name="T38" fmla="*/ 6268 w 12800"/>
                  <a:gd name="T39" fmla="*/ 3840 h 8960"/>
                  <a:gd name="T40" fmla="*/ 772 w 12800"/>
                  <a:gd name="T41" fmla="*/ 3840 h 8960"/>
                  <a:gd name="T42" fmla="*/ 6268 w 12800"/>
                  <a:gd name="T43" fmla="*/ 640 h 8960"/>
                  <a:gd name="T44" fmla="*/ 772 w 12800"/>
                  <a:gd name="T45" fmla="*/ 3840 h 8960"/>
                  <a:gd name="T46" fmla="*/ 640 w 12800"/>
                  <a:gd name="T47" fmla="*/ 3068 h 8960"/>
                  <a:gd name="T48" fmla="*/ 3068 w 12800"/>
                  <a:gd name="T49" fmla="*/ 640 h 8960"/>
                  <a:gd name="T50" fmla="*/ 1920 w 12800"/>
                  <a:gd name="T51" fmla="*/ 4480 h 8960"/>
                  <a:gd name="T52" fmla="*/ 2560 w 12800"/>
                  <a:gd name="T53" fmla="*/ 8320 h 8960"/>
                  <a:gd name="T54" fmla="*/ 3200 w 12800"/>
                  <a:gd name="T55" fmla="*/ 5760 h 8960"/>
                  <a:gd name="T56" fmla="*/ 9600 w 12800"/>
                  <a:gd name="T57" fmla="*/ 4480 h 8960"/>
                  <a:gd name="T58" fmla="*/ 3200 w 12800"/>
                  <a:gd name="T59" fmla="*/ 5760 h 8960"/>
                  <a:gd name="T60" fmla="*/ 10240 w 12800"/>
                  <a:gd name="T61" fmla="*/ 8320 h 8960"/>
                  <a:gd name="T62" fmla="*/ 10880 w 12800"/>
                  <a:gd name="T63" fmla="*/ 4480 h 8960"/>
                  <a:gd name="T64" fmla="*/ 10372 w 12800"/>
                  <a:gd name="T65" fmla="*/ 3840 h 8960"/>
                  <a:gd name="T66" fmla="*/ 12160 w 12800"/>
                  <a:gd name="T67" fmla="*/ 3840 h 8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800" h="8960">
                    <a:moveTo>
                      <a:pt x="12800" y="1280"/>
                    </a:moveTo>
                    <a:lnTo>
                      <a:pt x="12800" y="320"/>
                    </a:lnTo>
                    <a:cubicBezTo>
                      <a:pt x="12800" y="143"/>
                      <a:pt x="12657" y="0"/>
                      <a:pt x="12480" y="0"/>
                    </a:cubicBezTo>
                    <a:lnTo>
                      <a:pt x="320" y="0"/>
                    </a:lnTo>
                    <a:cubicBezTo>
                      <a:pt x="143" y="0"/>
                      <a:pt x="0" y="143"/>
                      <a:pt x="0" y="320"/>
                    </a:cubicBezTo>
                    <a:lnTo>
                      <a:pt x="0" y="4160"/>
                    </a:lnTo>
                    <a:cubicBezTo>
                      <a:pt x="0" y="4337"/>
                      <a:pt x="143" y="4480"/>
                      <a:pt x="320" y="4480"/>
                    </a:cubicBezTo>
                    <a:lnTo>
                      <a:pt x="1280" y="4480"/>
                    </a:lnTo>
                    <a:lnTo>
                      <a:pt x="1280" y="8320"/>
                    </a:lnTo>
                    <a:lnTo>
                      <a:pt x="960" y="8320"/>
                    </a:lnTo>
                    <a:cubicBezTo>
                      <a:pt x="783" y="8320"/>
                      <a:pt x="640" y="8463"/>
                      <a:pt x="640" y="8640"/>
                    </a:cubicBezTo>
                    <a:cubicBezTo>
                      <a:pt x="640" y="8817"/>
                      <a:pt x="783" y="8960"/>
                      <a:pt x="960" y="8960"/>
                    </a:cubicBezTo>
                    <a:lnTo>
                      <a:pt x="3520" y="8960"/>
                    </a:lnTo>
                    <a:cubicBezTo>
                      <a:pt x="3697" y="8960"/>
                      <a:pt x="3840" y="8817"/>
                      <a:pt x="3840" y="8640"/>
                    </a:cubicBezTo>
                    <a:cubicBezTo>
                      <a:pt x="3840" y="8463"/>
                      <a:pt x="3697" y="8320"/>
                      <a:pt x="3520" y="8320"/>
                    </a:cubicBezTo>
                    <a:lnTo>
                      <a:pt x="3200" y="8320"/>
                    </a:lnTo>
                    <a:lnTo>
                      <a:pt x="3200" y="6400"/>
                    </a:lnTo>
                    <a:lnTo>
                      <a:pt x="9600" y="6400"/>
                    </a:lnTo>
                    <a:lnTo>
                      <a:pt x="9600" y="8320"/>
                    </a:lnTo>
                    <a:lnTo>
                      <a:pt x="9280" y="8320"/>
                    </a:lnTo>
                    <a:cubicBezTo>
                      <a:pt x="9103" y="8320"/>
                      <a:pt x="8960" y="8463"/>
                      <a:pt x="8960" y="8640"/>
                    </a:cubicBezTo>
                    <a:cubicBezTo>
                      <a:pt x="8960" y="8817"/>
                      <a:pt x="9103" y="8960"/>
                      <a:pt x="9280" y="8960"/>
                    </a:cubicBezTo>
                    <a:lnTo>
                      <a:pt x="11840" y="8960"/>
                    </a:lnTo>
                    <a:cubicBezTo>
                      <a:pt x="12017" y="8960"/>
                      <a:pt x="12160" y="8817"/>
                      <a:pt x="12160" y="8640"/>
                    </a:cubicBezTo>
                    <a:cubicBezTo>
                      <a:pt x="12160" y="8463"/>
                      <a:pt x="12017" y="8320"/>
                      <a:pt x="11840" y="8320"/>
                    </a:cubicBezTo>
                    <a:lnTo>
                      <a:pt x="11520" y="8320"/>
                    </a:lnTo>
                    <a:lnTo>
                      <a:pt x="11520" y="4480"/>
                    </a:lnTo>
                    <a:lnTo>
                      <a:pt x="12480" y="4480"/>
                    </a:lnTo>
                    <a:cubicBezTo>
                      <a:pt x="12657" y="4480"/>
                      <a:pt x="12800" y="4337"/>
                      <a:pt x="12800" y="4160"/>
                    </a:cubicBezTo>
                    <a:lnTo>
                      <a:pt x="12800" y="1280"/>
                    </a:lnTo>
                    <a:close/>
                    <a:moveTo>
                      <a:pt x="12160" y="1148"/>
                    </a:moveTo>
                    <a:lnTo>
                      <a:pt x="9468" y="3840"/>
                    </a:lnTo>
                    <a:lnTo>
                      <a:pt x="7172" y="3840"/>
                    </a:lnTo>
                    <a:lnTo>
                      <a:pt x="10372" y="640"/>
                    </a:lnTo>
                    <a:lnTo>
                      <a:pt x="12160" y="640"/>
                    </a:lnTo>
                    <a:lnTo>
                      <a:pt x="12160" y="1148"/>
                    </a:lnTo>
                    <a:close/>
                    <a:moveTo>
                      <a:pt x="3972" y="3840"/>
                    </a:moveTo>
                    <a:lnTo>
                      <a:pt x="7172" y="640"/>
                    </a:lnTo>
                    <a:lnTo>
                      <a:pt x="9468" y="640"/>
                    </a:lnTo>
                    <a:lnTo>
                      <a:pt x="6268" y="3840"/>
                    </a:lnTo>
                    <a:lnTo>
                      <a:pt x="3972" y="3840"/>
                    </a:lnTo>
                    <a:close/>
                    <a:moveTo>
                      <a:pt x="772" y="3840"/>
                    </a:moveTo>
                    <a:lnTo>
                      <a:pt x="3972" y="640"/>
                    </a:lnTo>
                    <a:lnTo>
                      <a:pt x="6268" y="640"/>
                    </a:lnTo>
                    <a:lnTo>
                      <a:pt x="3068" y="3840"/>
                    </a:lnTo>
                    <a:lnTo>
                      <a:pt x="772" y="3840"/>
                    </a:lnTo>
                    <a:close/>
                    <a:moveTo>
                      <a:pt x="3068" y="640"/>
                    </a:moveTo>
                    <a:lnTo>
                      <a:pt x="640" y="3068"/>
                    </a:lnTo>
                    <a:lnTo>
                      <a:pt x="640" y="640"/>
                    </a:lnTo>
                    <a:lnTo>
                      <a:pt x="3068" y="640"/>
                    </a:lnTo>
                    <a:close/>
                    <a:moveTo>
                      <a:pt x="1920" y="8320"/>
                    </a:moveTo>
                    <a:lnTo>
                      <a:pt x="1920" y="4480"/>
                    </a:lnTo>
                    <a:lnTo>
                      <a:pt x="2560" y="4480"/>
                    </a:lnTo>
                    <a:lnTo>
                      <a:pt x="2560" y="8320"/>
                    </a:lnTo>
                    <a:lnTo>
                      <a:pt x="1920" y="8320"/>
                    </a:lnTo>
                    <a:close/>
                    <a:moveTo>
                      <a:pt x="3200" y="5760"/>
                    </a:moveTo>
                    <a:lnTo>
                      <a:pt x="3200" y="4480"/>
                    </a:lnTo>
                    <a:lnTo>
                      <a:pt x="9600" y="4480"/>
                    </a:lnTo>
                    <a:lnTo>
                      <a:pt x="9600" y="5760"/>
                    </a:lnTo>
                    <a:lnTo>
                      <a:pt x="3200" y="5760"/>
                    </a:lnTo>
                    <a:close/>
                    <a:moveTo>
                      <a:pt x="10880" y="8320"/>
                    </a:moveTo>
                    <a:lnTo>
                      <a:pt x="10240" y="8320"/>
                    </a:lnTo>
                    <a:lnTo>
                      <a:pt x="10240" y="4480"/>
                    </a:lnTo>
                    <a:lnTo>
                      <a:pt x="10880" y="4480"/>
                    </a:lnTo>
                    <a:lnTo>
                      <a:pt x="10880" y="8320"/>
                    </a:lnTo>
                    <a:close/>
                    <a:moveTo>
                      <a:pt x="10372" y="3840"/>
                    </a:moveTo>
                    <a:lnTo>
                      <a:pt x="12160" y="2052"/>
                    </a:lnTo>
                    <a:lnTo>
                      <a:pt x="12160" y="3840"/>
                    </a:lnTo>
                    <a:lnTo>
                      <a:pt x="10372" y="3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6" name="组合 155">
              <a:extLst>
                <a:ext uri="{FF2B5EF4-FFF2-40B4-BE49-F238E27FC236}">
                  <a16:creationId id="{E4F55F5C-EC80-D989-BCB8-A76B9B464638}"/>
                </a:ext>
              </a:extLst>
            </p:cNvPr>
            <p:cNvGrpSpPr/>
            <p:nvPr/>
          </p:nvGrpSpPr>
          <p:grpSpPr>
            <a:xfrm>
              <a:off x="5707996" y="3325033"/>
              <a:ext cx="2445839" cy="2809066"/>
              <a:chOff x="5580561" y="3325033"/>
              <a:chExt cx="2445839" cy="2809066"/>
            </a:xfrm>
          </p:grpSpPr>
          <p:grpSp>
            <p:nvGrpSpPr>
              <p:cNvPr id="173" name="组合 172">
                <a:extLst>
                  <a:ext uri="{FF2B5EF4-FFF2-40B4-BE49-F238E27FC236}">
                    <a16:creationId id="{03B9825E-B1B6-7809-CD88-35D795579B4D}"/>
                  </a:ext>
                </a:extLst>
              </p:cNvPr>
              <p:cNvGrpSpPr/>
              <p:nvPr/>
            </p:nvGrpSpPr>
            <p:grpSpPr>
              <a:xfrm>
                <a:off x="5580561" y="3951738"/>
                <a:ext cx="2445839" cy="2182361"/>
                <a:chOff x="6666411" y="3951738"/>
                <a:chExt cx="2445839" cy="2182361"/>
              </a:xfrm>
            </p:grpSpPr>
            <p:grpSp>
              <p:nvGrpSpPr>
                <p:cNvPr id="176" name="组合 175">
                  <a:extLst>
                    <a:ext uri="{FF2B5EF4-FFF2-40B4-BE49-F238E27FC236}">
                      <a16:creationId id="{2C635212-3F11-41D6-DEDC-5A89B3CE0FA2}"/>
                    </a:ext>
                  </a:extLst>
                </p:cNvPr>
                <p:cNvGrpSpPr/>
                <p:nvPr/>
              </p:nvGrpSpPr>
              <p:grpSpPr>
                <a:xfrm>
                  <a:off x="6666411" y="4660130"/>
                  <a:ext cx="2445839" cy="1473969"/>
                  <a:chOff x="8533490" y="4783064"/>
                  <a:chExt cx="3128770" cy="1885532"/>
                </a:xfrm>
              </p:grpSpPr>
              <p:sp>
                <p:nvSpPr>
                  <p:cNvPr id="178" name="Bullet4">
                    <a:extLst>
                      <a:ext uri="{FF2B5EF4-FFF2-40B4-BE49-F238E27FC236}">
                        <a16:creationId id="{EDCB539E-D092-A052-A7B1-ED3F3CD39076}"/>
                      </a:ext>
                    </a:extLst>
                  </p:cNvPr>
                  <p:cNvSpPr/>
                  <p:nvPr/>
                </p:nvSpPr>
                <p:spPr>
                  <a:xfrm>
                    <a:off x="8533490" y="4783064"/>
                    <a:ext cx="3116497" cy="755842"/>
                  </a:xfrm>
                  <a:prstGeom prst="roundRect">
                    <a:avLst/>
                  </a:prstGeom>
                  <a:solidFill>
                    <a:schemeClr val="accent1">
                      <a:alpha val="15000"/>
                    </a:schemeClr>
                  </a:solidFill>
                  <a:ln w="6350" cap="rnd">
                    <a:solidFill>
                      <a:schemeClr val="accent1">
                        <a:alpha val="50000"/>
                      </a:schemeClr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342900" indent="-342900" defTabSz="895350">
                      <a:buSzPct val="120000"/>
                    </a:pPr>
                    <a:r>
                      <a:rPr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测试与迭代优化</a:t>
                    </a:r>
                    <a:endParaRPr lang="en-US" dirty="0"/>
                  </a:p>
                </p:txBody>
              </p:sp>
              <p:sp>
                <p:nvSpPr>
                  <p:cNvPr id="179" name="Text4">
                    <a:extLst>
                      <a:ext uri="{FF2B5EF4-FFF2-40B4-BE49-F238E27FC236}">
                        <a16:creationId id="{DEBD64F4-CBA2-FA43-7E09-0DBF75586D8F}"/>
                      </a:ext>
                    </a:extLst>
                  </p:cNvPr>
                  <p:cNvSpPr txBox="1"/>
                  <p:nvPr/>
                </p:nvSpPr>
                <p:spPr>
                  <a:xfrm>
                    <a:off x="8533491" y="5563861"/>
                    <a:ext cx="3128769" cy="110473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33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开展多轮测试，收集用户反馈并进行产品迭代优化，确保系统在实际应用中达到预期效果和用户体验标准。</a:t>
                    </a:r>
                    <a:endParaRPr lang="en-US" dirty="0"/>
                  </a:p>
                </p:txBody>
              </p:sp>
            </p:grpSp>
            <p:sp>
              <p:nvSpPr>
                <p:cNvPr id="177" name="islide-25">
                  <a:extLst>
                    <a:ext uri="{FF2B5EF4-FFF2-40B4-BE49-F238E27FC236}">
                      <a16:creationId id="{5808DB22-45CA-9FA6-3FDA-CEEDE73170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4538" y="3951738"/>
                  <a:ext cx="0" cy="562841"/>
                </a:xfrm>
                <a:prstGeom prst="line">
                  <a:avLst/>
                </a:prstGeom>
                <a:noFill/>
                <a:ln w="25400" cap="flat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9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xtLst>
                  <a:ext uri="{909E8E84-426E-40DD-AFC4-6F175D3DCCD1}">
                    <a14:hiddenFill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74" name="IconBackground4">
                <a:extLst>
                  <a:ext uri="{FF2B5EF4-FFF2-40B4-BE49-F238E27FC236}">
                    <a16:creationId id="{F42E2877-F419-CA54-682D-5A00286B5E2D}"/>
                  </a:ext>
                </a:extLst>
              </p:cNvPr>
              <p:cNvSpPr/>
              <p:nvPr/>
            </p:nvSpPr>
            <p:spPr>
              <a:xfrm>
                <a:off x="6317978" y="3325033"/>
                <a:ext cx="961419" cy="961419"/>
              </a:xfrm>
              <a:prstGeom prst="ellipse">
                <a:avLst/>
              </a:prstGeom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Icon4">
                <a:extLst>
                  <a:ext uri="{FF2B5EF4-FFF2-40B4-BE49-F238E27FC236}">
                    <a16:creationId id="{F61CC870-1B1C-B984-3B29-FAA990B7C7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3600" y="3580604"/>
                <a:ext cx="450173" cy="450276"/>
              </a:xfrm>
              <a:custGeom>
                <a:avLst/>
                <a:gdLst>
                  <a:gd name="connsiteX0" fmla="*/ 180553 w 577502"/>
                  <a:gd name="connsiteY0" fmla="*/ 192679 h 577634"/>
                  <a:gd name="connsiteX1" fmla="*/ 253429 w 577502"/>
                  <a:gd name="connsiteY1" fmla="*/ 218460 h 577634"/>
                  <a:gd name="connsiteX2" fmla="*/ 229445 w 577502"/>
                  <a:gd name="connsiteY2" fmla="*/ 301325 h 577634"/>
                  <a:gd name="connsiteX3" fmla="*/ 242359 w 577502"/>
                  <a:gd name="connsiteY3" fmla="*/ 334471 h 577634"/>
                  <a:gd name="connsiteX4" fmla="*/ 275569 w 577502"/>
                  <a:gd name="connsiteY4" fmla="*/ 347361 h 577634"/>
                  <a:gd name="connsiteX5" fmla="*/ 359516 w 577502"/>
                  <a:gd name="connsiteY5" fmla="*/ 323422 h 577634"/>
                  <a:gd name="connsiteX6" fmla="*/ 374276 w 577502"/>
                  <a:gd name="connsiteY6" fmla="*/ 351044 h 577634"/>
                  <a:gd name="connsiteX7" fmla="*/ 369663 w 577502"/>
                  <a:gd name="connsiteY7" fmla="*/ 437593 h 577634"/>
                  <a:gd name="connsiteX8" fmla="*/ 329074 w 577502"/>
                  <a:gd name="connsiteY8" fmla="*/ 452324 h 577634"/>
                  <a:gd name="connsiteX9" fmla="*/ 197158 w 577502"/>
                  <a:gd name="connsiteY9" fmla="*/ 379587 h 577634"/>
                  <a:gd name="connsiteX10" fmla="*/ 135351 w 577502"/>
                  <a:gd name="connsiteY10" fmla="*/ 293959 h 577634"/>
                  <a:gd name="connsiteX11" fmla="*/ 139963 w 577502"/>
                  <a:gd name="connsiteY11" fmla="*/ 207411 h 577634"/>
                  <a:gd name="connsiteX12" fmla="*/ 180553 w 577502"/>
                  <a:gd name="connsiteY12" fmla="*/ 192679 h 577634"/>
                  <a:gd name="connsiteX13" fmla="*/ 130721 w 577502"/>
                  <a:gd name="connsiteY13" fmla="*/ 88673 h 577634"/>
                  <a:gd name="connsiteX14" fmla="*/ 302304 w 577502"/>
                  <a:gd name="connsiteY14" fmla="*/ 151290 h 577634"/>
                  <a:gd name="connsiteX15" fmla="*/ 299536 w 577502"/>
                  <a:gd name="connsiteY15" fmla="*/ 154973 h 577634"/>
                  <a:gd name="connsiteX16" fmla="*/ 265404 w 577502"/>
                  <a:gd name="connsiteY16" fmla="*/ 197331 h 577634"/>
                  <a:gd name="connsiteX17" fmla="*/ 130721 w 577502"/>
                  <a:gd name="connsiteY17" fmla="*/ 147606 h 577634"/>
                  <a:gd name="connsiteX18" fmla="*/ 77217 w 577502"/>
                  <a:gd name="connsiteY18" fmla="*/ 166023 h 577634"/>
                  <a:gd name="connsiteX19" fmla="*/ 161163 w 577502"/>
                  <a:gd name="connsiteY19" fmla="*/ 416489 h 577634"/>
                  <a:gd name="connsiteX20" fmla="*/ 358575 w 577502"/>
                  <a:gd name="connsiteY20" fmla="*/ 518701 h 577634"/>
                  <a:gd name="connsiteX21" fmla="*/ 411157 w 577502"/>
                  <a:gd name="connsiteY21" fmla="*/ 500284 h 577634"/>
                  <a:gd name="connsiteX22" fmla="*/ 423149 w 577502"/>
                  <a:gd name="connsiteY22" fmla="*/ 399914 h 577634"/>
                  <a:gd name="connsiteX23" fmla="*/ 379793 w 577502"/>
                  <a:gd name="connsiteY23" fmla="*/ 312435 h 577634"/>
                  <a:gd name="connsiteX24" fmla="*/ 423149 w 577502"/>
                  <a:gd name="connsiteY24" fmla="*/ 278364 h 577634"/>
                  <a:gd name="connsiteX25" fmla="*/ 425917 w 577502"/>
                  <a:gd name="connsiteY25" fmla="*/ 274681 h 577634"/>
                  <a:gd name="connsiteX26" fmla="*/ 479421 w 577502"/>
                  <a:gd name="connsiteY26" fmla="*/ 384260 h 577634"/>
                  <a:gd name="connsiteX27" fmla="*/ 453591 w 577502"/>
                  <a:gd name="connsiteY27" fmla="*/ 541722 h 577634"/>
                  <a:gd name="connsiteX28" fmla="*/ 358575 w 577502"/>
                  <a:gd name="connsiteY28" fmla="*/ 577634 h 577634"/>
                  <a:gd name="connsiteX29" fmla="*/ 118728 w 577502"/>
                  <a:gd name="connsiteY29" fmla="*/ 457926 h 577634"/>
                  <a:gd name="connsiteX30" fmla="*/ 35705 w 577502"/>
                  <a:gd name="connsiteY30" fmla="*/ 124586 h 577634"/>
                  <a:gd name="connsiteX31" fmla="*/ 130721 w 577502"/>
                  <a:gd name="connsiteY31" fmla="*/ 88673 h 577634"/>
                  <a:gd name="connsiteX32" fmla="*/ 483094 w 577502"/>
                  <a:gd name="connsiteY32" fmla="*/ 235 h 577634"/>
                  <a:gd name="connsiteX33" fmla="*/ 493240 w 577502"/>
                  <a:gd name="connsiteY33" fmla="*/ 10361 h 577634"/>
                  <a:gd name="connsiteX34" fmla="*/ 510764 w 577502"/>
                  <a:gd name="connsiteY34" fmla="*/ 66518 h 577634"/>
                  <a:gd name="connsiteX35" fmla="*/ 567025 w 577502"/>
                  <a:gd name="connsiteY35" fmla="*/ 84009 h 577634"/>
                  <a:gd name="connsiteX36" fmla="*/ 577170 w 577502"/>
                  <a:gd name="connsiteY36" fmla="*/ 95056 h 577634"/>
                  <a:gd name="connsiteX37" fmla="*/ 573481 w 577502"/>
                  <a:gd name="connsiteY37" fmla="*/ 108865 h 577634"/>
                  <a:gd name="connsiteX38" fmla="*/ 521831 w 577502"/>
                  <a:gd name="connsiteY38" fmla="*/ 160419 h 577634"/>
                  <a:gd name="connsiteX39" fmla="*/ 508919 w 577502"/>
                  <a:gd name="connsiteY39" fmla="*/ 164101 h 577634"/>
                  <a:gd name="connsiteX40" fmla="*/ 476638 w 577502"/>
                  <a:gd name="connsiteY40" fmla="*/ 157657 h 577634"/>
                  <a:gd name="connsiteX41" fmla="*/ 401931 w 577502"/>
                  <a:gd name="connsiteY41" fmla="*/ 257082 h 577634"/>
                  <a:gd name="connsiteX42" fmla="*/ 274653 w 577502"/>
                  <a:gd name="connsiteY42" fmla="*/ 317841 h 577634"/>
                  <a:gd name="connsiteX43" fmla="*/ 263585 w 577502"/>
                  <a:gd name="connsiteY43" fmla="*/ 314159 h 577634"/>
                  <a:gd name="connsiteX44" fmla="*/ 258973 w 577502"/>
                  <a:gd name="connsiteY44" fmla="*/ 303112 h 577634"/>
                  <a:gd name="connsiteX45" fmla="*/ 319846 w 577502"/>
                  <a:gd name="connsiteY45" fmla="*/ 176069 h 577634"/>
                  <a:gd name="connsiteX46" fmla="*/ 420377 w 577502"/>
                  <a:gd name="connsiteY46" fmla="*/ 101501 h 577634"/>
                  <a:gd name="connsiteX47" fmla="*/ 413921 w 577502"/>
                  <a:gd name="connsiteY47" fmla="*/ 69280 h 577634"/>
                  <a:gd name="connsiteX48" fmla="*/ 417610 w 577502"/>
                  <a:gd name="connsiteY48" fmla="*/ 55471 h 577634"/>
                  <a:gd name="connsiteX49" fmla="*/ 469260 w 577502"/>
                  <a:gd name="connsiteY49" fmla="*/ 4838 h 577634"/>
                  <a:gd name="connsiteX50" fmla="*/ 483094 w 577502"/>
                  <a:gd name="connsiteY50" fmla="*/ 235 h 57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7502" h="577634">
                    <a:moveTo>
                      <a:pt x="180553" y="192679"/>
                    </a:moveTo>
                    <a:cubicBezTo>
                      <a:pt x="201770" y="192679"/>
                      <a:pt x="226677" y="201887"/>
                      <a:pt x="253429" y="218460"/>
                    </a:cubicBezTo>
                    <a:cubicBezTo>
                      <a:pt x="231290" y="262654"/>
                      <a:pt x="229445" y="299484"/>
                      <a:pt x="229445" y="301325"/>
                    </a:cubicBezTo>
                    <a:cubicBezTo>
                      <a:pt x="229445" y="314215"/>
                      <a:pt x="234057" y="326185"/>
                      <a:pt x="242359" y="334471"/>
                    </a:cubicBezTo>
                    <a:cubicBezTo>
                      <a:pt x="251584" y="343678"/>
                      <a:pt x="263577" y="348282"/>
                      <a:pt x="275569" y="347361"/>
                    </a:cubicBezTo>
                    <a:cubicBezTo>
                      <a:pt x="278337" y="347361"/>
                      <a:pt x="315236" y="345520"/>
                      <a:pt x="359516" y="323422"/>
                    </a:cubicBezTo>
                    <a:cubicBezTo>
                      <a:pt x="365051" y="332630"/>
                      <a:pt x="370586" y="341837"/>
                      <a:pt x="374276" y="351044"/>
                    </a:cubicBezTo>
                    <a:cubicBezTo>
                      <a:pt x="396415" y="400764"/>
                      <a:pt x="380733" y="426544"/>
                      <a:pt x="369663" y="437593"/>
                    </a:cubicBezTo>
                    <a:cubicBezTo>
                      <a:pt x="362283" y="444038"/>
                      <a:pt x="350291" y="452324"/>
                      <a:pt x="329074" y="452324"/>
                    </a:cubicBezTo>
                    <a:cubicBezTo>
                      <a:pt x="293097" y="452324"/>
                      <a:pt x="242359" y="424702"/>
                      <a:pt x="197158" y="379587"/>
                    </a:cubicBezTo>
                    <a:cubicBezTo>
                      <a:pt x="169483" y="351965"/>
                      <a:pt x="147343" y="321581"/>
                      <a:pt x="135351" y="293959"/>
                    </a:cubicBezTo>
                    <a:cubicBezTo>
                      <a:pt x="114134" y="244240"/>
                      <a:pt x="128894" y="218460"/>
                      <a:pt x="139963" y="207411"/>
                    </a:cubicBezTo>
                    <a:cubicBezTo>
                      <a:pt x="147343" y="200966"/>
                      <a:pt x="160258" y="192679"/>
                      <a:pt x="180553" y="192679"/>
                    </a:cubicBezTo>
                    <a:close/>
                    <a:moveTo>
                      <a:pt x="130721" y="88673"/>
                    </a:moveTo>
                    <a:cubicBezTo>
                      <a:pt x="184225" y="88673"/>
                      <a:pt x="245109" y="111694"/>
                      <a:pt x="302304" y="151290"/>
                    </a:cubicBezTo>
                    <a:cubicBezTo>
                      <a:pt x="301381" y="153131"/>
                      <a:pt x="300459" y="154052"/>
                      <a:pt x="299536" y="154973"/>
                    </a:cubicBezTo>
                    <a:cubicBezTo>
                      <a:pt x="284776" y="168786"/>
                      <a:pt x="274629" y="183519"/>
                      <a:pt x="265404" y="197331"/>
                    </a:cubicBezTo>
                    <a:cubicBezTo>
                      <a:pt x="218357" y="166023"/>
                      <a:pt x="170388" y="147606"/>
                      <a:pt x="130721" y="147606"/>
                    </a:cubicBezTo>
                    <a:cubicBezTo>
                      <a:pt x="107659" y="147606"/>
                      <a:pt x="89209" y="154052"/>
                      <a:pt x="77217" y="166023"/>
                    </a:cubicBezTo>
                    <a:cubicBezTo>
                      <a:pt x="37550" y="205619"/>
                      <a:pt x="62457" y="317960"/>
                      <a:pt x="161163" y="416489"/>
                    </a:cubicBezTo>
                    <a:cubicBezTo>
                      <a:pt x="223892" y="479105"/>
                      <a:pt x="299536" y="518701"/>
                      <a:pt x="358575" y="518701"/>
                    </a:cubicBezTo>
                    <a:cubicBezTo>
                      <a:pt x="381637" y="518701"/>
                      <a:pt x="399165" y="512255"/>
                      <a:pt x="411157" y="500284"/>
                    </a:cubicBezTo>
                    <a:cubicBezTo>
                      <a:pt x="431452" y="480026"/>
                      <a:pt x="435142" y="444114"/>
                      <a:pt x="423149" y="399914"/>
                    </a:cubicBezTo>
                    <a:cubicBezTo>
                      <a:pt x="414847" y="371368"/>
                      <a:pt x="400087" y="340981"/>
                      <a:pt x="379793" y="312435"/>
                    </a:cubicBezTo>
                    <a:cubicBezTo>
                      <a:pt x="394552" y="303227"/>
                      <a:pt x="408390" y="292177"/>
                      <a:pt x="423149" y="278364"/>
                    </a:cubicBezTo>
                    <a:cubicBezTo>
                      <a:pt x="424072" y="277443"/>
                      <a:pt x="424994" y="276523"/>
                      <a:pt x="425917" y="274681"/>
                    </a:cubicBezTo>
                    <a:cubicBezTo>
                      <a:pt x="450824" y="310593"/>
                      <a:pt x="469274" y="347427"/>
                      <a:pt x="479421" y="384260"/>
                    </a:cubicBezTo>
                    <a:cubicBezTo>
                      <a:pt x="498793" y="449639"/>
                      <a:pt x="489568" y="505809"/>
                      <a:pt x="453591" y="541722"/>
                    </a:cubicBezTo>
                    <a:cubicBezTo>
                      <a:pt x="429607" y="564743"/>
                      <a:pt x="397320" y="577634"/>
                      <a:pt x="358575" y="577634"/>
                    </a:cubicBezTo>
                    <a:cubicBezTo>
                      <a:pt x="282931" y="577634"/>
                      <a:pt x="193450" y="532514"/>
                      <a:pt x="118728" y="457926"/>
                    </a:cubicBezTo>
                    <a:cubicBezTo>
                      <a:pt x="1573" y="340981"/>
                      <a:pt x="-34404" y="194569"/>
                      <a:pt x="35705" y="124586"/>
                    </a:cubicBezTo>
                    <a:cubicBezTo>
                      <a:pt x="58767" y="101565"/>
                      <a:pt x="91976" y="88673"/>
                      <a:pt x="130721" y="88673"/>
                    </a:cubicBezTo>
                    <a:close/>
                    <a:moveTo>
                      <a:pt x="483094" y="235"/>
                    </a:moveTo>
                    <a:cubicBezTo>
                      <a:pt x="487706" y="2076"/>
                      <a:pt x="492317" y="5758"/>
                      <a:pt x="493240" y="10361"/>
                    </a:cubicBezTo>
                    <a:lnTo>
                      <a:pt x="510764" y="66518"/>
                    </a:lnTo>
                    <a:lnTo>
                      <a:pt x="567025" y="84009"/>
                    </a:lnTo>
                    <a:cubicBezTo>
                      <a:pt x="572558" y="85850"/>
                      <a:pt x="576248" y="89533"/>
                      <a:pt x="577170" y="95056"/>
                    </a:cubicBezTo>
                    <a:cubicBezTo>
                      <a:pt x="578092" y="99659"/>
                      <a:pt x="577170" y="105183"/>
                      <a:pt x="573481" y="108865"/>
                    </a:cubicBezTo>
                    <a:lnTo>
                      <a:pt x="521831" y="160419"/>
                    </a:lnTo>
                    <a:cubicBezTo>
                      <a:pt x="519064" y="163181"/>
                      <a:pt x="513531" y="165022"/>
                      <a:pt x="508919" y="164101"/>
                    </a:cubicBezTo>
                    <a:lnTo>
                      <a:pt x="476638" y="157657"/>
                    </a:lnTo>
                    <a:cubicBezTo>
                      <a:pt x="461881" y="187116"/>
                      <a:pt x="434212" y="224861"/>
                      <a:pt x="401931" y="257082"/>
                    </a:cubicBezTo>
                    <a:cubicBezTo>
                      <a:pt x="344748" y="314159"/>
                      <a:pt x="277419" y="317841"/>
                      <a:pt x="274653" y="317841"/>
                    </a:cubicBezTo>
                    <a:cubicBezTo>
                      <a:pt x="270041" y="317841"/>
                      <a:pt x="266352" y="316921"/>
                      <a:pt x="263585" y="314159"/>
                    </a:cubicBezTo>
                    <a:cubicBezTo>
                      <a:pt x="260818" y="310476"/>
                      <a:pt x="258973" y="306794"/>
                      <a:pt x="258973" y="303112"/>
                    </a:cubicBezTo>
                    <a:cubicBezTo>
                      <a:pt x="258973" y="300350"/>
                      <a:pt x="262662" y="233146"/>
                      <a:pt x="319846" y="176069"/>
                    </a:cubicBezTo>
                    <a:cubicBezTo>
                      <a:pt x="352126" y="143848"/>
                      <a:pt x="389941" y="115310"/>
                      <a:pt x="420377" y="101501"/>
                    </a:cubicBezTo>
                    <a:lnTo>
                      <a:pt x="413921" y="69280"/>
                    </a:lnTo>
                    <a:cubicBezTo>
                      <a:pt x="412999" y="63756"/>
                      <a:pt x="413921" y="59153"/>
                      <a:pt x="417610" y="55471"/>
                    </a:cubicBezTo>
                    <a:lnTo>
                      <a:pt x="469260" y="4838"/>
                    </a:lnTo>
                    <a:cubicBezTo>
                      <a:pt x="472949" y="1155"/>
                      <a:pt x="477561" y="-686"/>
                      <a:pt x="483094" y="2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id="{EFB39C1B-F82D-B64C-210E-6FDA80E22439}"/>
                </a:ext>
              </a:extLst>
            </p:cNvPr>
            <p:cNvGrpSpPr/>
            <p:nvPr/>
          </p:nvGrpSpPr>
          <p:grpSpPr>
            <a:xfrm>
              <a:off x="7400121" y="1805940"/>
              <a:ext cx="2436246" cy="2545655"/>
              <a:chOff x="7453943" y="1805940"/>
              <a:chExt cx="2436246" cy="2545655"/>
            </a:xfrm>
          </p:grpSpPr>
          <p:grpSp>
            <p:nvGrpSpPr>
              <p:cNvPr id="166" name="组合 165">
                <a:extLst>
                  <a:ext uri="{FF2B5EF4-FFF2-40B4-BE49-F238E27FC236}">
                    <a16:creationId id="{89FC7C24-3C37-DC39-B7C0-E78D387F8A15}"/>
                  </a:ext>
                </a:extLst>
              </p:cNvPr>
              <p:cNvGrpSpPr/>
              <p:nvPr/>
            </p:nvGrpSpPr>
            <p:grpSpPr>
              <a:xfrm>
                <a:off x="7453943" y="1805940"/>
                <a:ext cx="2436246" cy="2069534"/>
                <a:chOff x="5037703" y="1805940"/>
                <a:chExt cx="2436246" cy="2069534"/>
              </a:xfrm>
            </p:grpSpPr>
            <p:grpSp>
              <p:nvGrpSpPr>
                <p:cNvPr id="169" name="组合 168">
                  <a:extLst>
                    <a:ext uri="{FF2B5EF4-FFF2-40B4-BE49-F238E27FC236}">
                      <a16:creationId id="{F778480A-70BB-D40E-134B-94290B447A23}"/>
                    </a:ext>
                  </a:extLst>
                </p:cNvPr>
                <p:cNvGrpSpPr/>
                <p:nvPr/>
              </p:nvGrpSpPr>
              <p:grpSpPr>
                <a:xfrm>
                  <a:off x="5037703" y="1805940"/>
                  <a:ext cx="2436246" cy="1497641"/>
                  <a:chOff x="6450009" y="1131924"/>
                  <a:chExt cx="3116497" cy="1915814"/>
                </a:xfrm>
              </p:grpSpPr>
              <p:sp>
                <p:nvSpPr>
                  <p:cNvPr id="171" name="Bullet5">
                    <a:extLst>
                      <a:ext uri="{FF2B5EF4-FFF2-40B4-BE49-F238E27FC236}">
                        <a16:creationId id="{7FA233BE-43EA-2173-DFB4-78C4852DEDB4}"/>
                      </a:ext>
                    </a:extLst>
                  </p:cNvPr>
                  <p:cNvSpPr/>
                  <p:nvPr/>
                </p:nvSpPr>
                <p:spPr>
                  <a:xfrm>
                    <a:off x="6450009" y="1131924"/>
                    <a:ext cx="3116497" cy="755842"/>
                  </a:xfrm>
                  <a:prstGeom prst="roundRect">
                    <a:avLst/>
                  </a:prstGeom>
                  <a:solidFill>
                    <a:schemeClr val="accent1">
                      <a:alpha val="15000"/>
                    </a:schemeClr>
                  </a:solidFill>
                  <a:ln w="6350" cap="rnd">
                    <a:solidFill>
                      <a:schemeClr val="accent1">
                        <a:alpha val="50000"/>
                      </a:schemeClr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342900" indent="-342900" defTabSz="895350">
                      <a:buSzPct val="120000"/>
                    </a:pPr>
                    <a:r>
                      <a:rPr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市场推广策略</a:t>
                    </a:r>
                    <a:endParaRPr lang="en-US" dirty="0"/>
                  </a:p>
                </p:txBody>
              </p:sp>
              <p:sp>
                <p:nvSpPr>
                  <p:cNvPr id="172" name="Text5">
                    <a:extLst>
                      <a:ext uri="{FF2B5EF4-FFF2-40B4-BE49-F238E27FC236}">
                        <a16:creationId id="{72CCD0B6-1DBD-1CEF-C9A6-498C6F588F87}"/>
                      </a:ext>
                    </a:extLst>
                  </p:cNvPr>
                  <p:cNvSpPr txBox="1"/>
                  <p:nvPr/>
                </p:nvSpPr>
                <p:spPr>
                  <a:xfrm>
                    <a:off x="6450009" y="1887766"/>
                    <a:ext cx="3116497" cy="115997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33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制定全面的市场推广方案，通过线上线下的渠道宣传APP优势，吸引医疗机构和患者群体使用，扩大市场份额。</a:t>
                    </a:r>
                    <a:endParaRPr lang="en-US" dirty="0"/>
                  </a:p>
                </p:txBody>
              </p:sp>
            </p:grpSp>
            <p:sp>
              <p:nvSpPr>
                <p:cNvPr id="170" name="islide-24">
                  <a:extLst>
                    <a:ext uri="{FF2B5EF4-FFF2-40B4-BE49-F238E27FC236}">
                      <a16:creationId id="{1D5AF221-1A71-1AF5-A197-DBA4A08C4A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55827" y="3368916"/>
                  <a:ext cx="0" cy="506558"/>
                </a:xfrm>
                <a:prstGeom prst="line">
                  <a:avLst/>
                </a:prstGeom>
                <a:noFill/>
                <a:ln w="25400" cap="flat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9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xtLst>
                  <a:ext uri="{909E8E84-426E-40DD-AFC4-6F175D3DCCD1}">
                    <a14:hiddenFill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67" name="IconBackground5">
                <a:extLst>
                  <a:ext uri="{FF2B5EF4-FFF2-40B4-BE49-F238E27FC236}">
                    <a16:creationId id="{266C27EE-0760-9909-F9D7-53E3273BB651}"/>
                  </a:ext>
                </a:extLst>
              </p:cNvPr>
              <p:cNvSpPr/>
              <p:nvPr/>
            </p:nvSpPr>
            <p:spPr>
              <a:xfrm>
                <a:off x="8374807" y="3757077"/>
                <a:ext cx="594518" cy="594518"/>
              </a:xfrm>
              <a:prstGeom prst="ellipse">
                <a:avLst/>
              </a:prstGeom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Icon5">
                <a:extLst>
                  <a:ext uri="{FF2B5EF4-FFF2-40B4-BE49-F238E27FC236}">
                    <a16:creationId id="{5100E477-82A9-40F1-191E-BC987B18BEB3}"/>
                  </a:ext>
                </a:extLst>
              </p:cNvPr>
              <p:cNvSpPr/>
              <p:nvPr/>
            </p:nvSpPr>
            <p:spPr>
              <a:xfrm>
                <a:off x="8568391" y="3880693"/>
                <a:ext cx="207346" cy="305597"/>
              </a:xfrm>
              <a:custGeom>
                <a:avLst/>
                <a:gdLst>
                  <a:gd name="connsiteX0" fmla="*/ 243375 w 411467"/>
                  <a:gd name="connsiteY0" fmla="*/ 379562 h 606439"/>
                  <a:gd name="connsiteX1" fmla="*/ 261213 w 411467"/>
                  <a:gd name="connsiteY1" fmla="*/ 379562 h 606439"/>
                  <a:gd name="connsiteX2" fmla="*/ 280380 w 411467"/>
                  <a:gd name="connsiteY2" fmla="*/ 398715 h 606439"/>
                  <a:gd name="connsiteX3" fmla="*/ 299642 w 411467"/>
                  <a:gd name="connsiteY3" fmla="*/ 379562 h 606439"/>
                  <a:gd name="connsiteX4" fmla="*/ 317480 w 411467"/>
                  <a:gd name="connsiteY4" fmla="*/ 379562 h 606439"/>
                  <a:gd name="connsiteX5" fmla="*/ 317480 w 411467"/>
                  <a:gd name="connsiteY5" fmla="*/ 397482 h 606439"/>
                  <a:gd name="connsiteX6" fmla="*/ 298313 w 411467"/>
                  <a:gd name="connsiteY6" fmla="*/ 416635 h 606439"/>
                  <a:gd name="connsiteX7" fmla="*/ 317480 w 411467"/>
                  <a:gd name="connsiteY7" fmla="*/ 435787 h 606439"/>
                  <a:gd name="connsiteX8" fmla="*/ 317480 w 411467"/>
                  <a:gd name="connsiteY8" fmla="*/ 453707 h 606439"/>
                  <a:gd name="connsiteX9" fmla="*/ 308561 w 411467"/>
                  <a:gd name="connsiteY9" fmla="*/ 457405 h 606439"/>
                  <a:gd name="connsiteX10" fmla="*/ 299642 w 411467"/>
                  <a:gd name="connsiteY10" fmla="*/ 453707 h 606439"/>
                  <a:gd name="connsiteX11" fmla="*/ 280380 w 411467"/>
                  <a:gd name="connsiteY11" fmla="*/ 434555 h 606439"/>
                  <a:gd name="connsiteX12" fmla="*/ 261213 w 411467"/>
                  <a:gd name="connsiteY12" fmla="*/ 453707 h 606439"/>
                  <a:gd name="connsiteX13" fmla="*/ 252294 w 411467"/>
                  <a:gd name="connsiteY13" fmla="*/ 457405 h 606439"/>
                  <a:gd name="connsiteX14" fmla="*/ 243375 w 411467"/>
                  <a:gd name="connsiteY14" fmla="*/ 453707 h 606439"/>
                  <a:gd name="connsiteX15" fmla="*/ 243375 w 411467"/>
                  <a:gd name="connsiteY15" fmla="*/ 435787 h 606439"/>
                  <a:gd name="connsiteX16" fmla="*/ 262542 w 411467"/>
                  <a:gd name="connsiteY16" fmla="*/ 416635 h 606439"/>
                  <a:gd name="connsiteX17" fmla="*/ 243375 w 411467"/>
                  <a:gd name="connsiteY17" fmla="*/ 397482 h 606439"/>
                  <a:gd name="connsiteX18" fmla="*/ 243375 w 411467"/>
                  <a:gd name="connsiteY18" fmla="*/ 379562 h 606439"/>
                  <a:gd name="connsiteX19" fmla="*/ 101326 w 411467"/>
                  <a:gd name="connsiteY19" fmla="*/ 379562 h 606439"/>
                  <a:gd name="connsiteX20" fmla="*/ 119164 w 411467"/>
                  <a:gd name="connsiteY20" fmla="*/ 379562 h 606439"/>
                  <a:gd name="connsiteX21" fmla="*/ 138331 w 411467"/>
                  <a:gd name="connsiteY21" fmla="*/ 398715 h 606439"/>
                  <a:gd name="connsiteX22" fmla="*/ 157498 w 411467"/>
                  <a:gd name="connsiteY22" fmla="*/ 379562 h 606439"/>
                  <a:gd name="connsiteX23" fmla="*/ 175431 w 411467"/>
                  <a:gd name="connsiteY23" fmla="*/ 379562 h 606439"/>
                  <a:gd name="connsiteX24" fmla="*/ 175431 w 411467"/>
                  <a:gd name="connsiteY24" fmla="*/ 397482 h 606439"/>
                  <a:gd name="connsiteX25" fmla="*/ 156264 w 411467"/>
                  <a:gd name="connsiteY25" fmla="*/ 416635 h 606439"/>
                  <a:gd name="connsiteX26" fmla="*/ 175431 w 411467"/>
                  <a:gd name="connsiteY26" fmla="*/ 435787 h 606439"/>
                  <a:gd name="connsiteX27" fmla="*/ 175431 w 411467"/>
                  <a:gd name="connsiteY27" fmla="*/ 453707 h 606439"/>
                  <a:gd name="connsiteX28" fmla="*/ 166512 w 411467"/>
                  <a:gd name="connsiteY28" fmla="*/ 457405 h 606439"/>
                  <a:gd name="connsiteX29" fmla="*/ 157498 w 411467"/>
                  <a:gd name="connsiteY29" fmla="*/ 453707 h 606439"/>
                  <a:gd name="connsiteX30" fmla="*/ 138331 w 411467"/>
                  <a:gd name="connsiteY30" fmla="*/ 434555 h 606439"/>
                  <a:gd name="connsiteX31" fmla="*/ 119164 w 411467"/>
                  <a:gd name="connsiteY31" fmla="*/ 453707 h 606439"/>
                  <a:gd name="connsiteX32" fmla="*/ 110245 w 411467"/>
                  <a:gd name="connsiteY32" fmla="*/ 457405 h 606439"/>
                  <a:gd name="connsiteX33" fmla="*/ 101326 w 411467"/>
                  <a:gd name="connsiteY33" fmla="*/ 453707 h 606439"/>
                  <a:gd name="connsiteX34" fmla="*/ 101326 w 411467"/>
                  <a:gd name="connsiteY34" fmla="*/ 435787 h 606439"/>
                  <a:gd name="connsiteX35" fmla="*/ 120493 w 411467"/>
                  <a:gd name="connsiteY35" fmla="*/ 416635 h 606439"/>
                  <a:gd name="connsiteX36" fmla="*/ 101326 w 411467"/>
                  <a:gd name="connsiteY36" fmla="*/ 397482 h 606439"/>
                  <a:gd name="connsiteX37" fmla="*/ 101326 w 411467"/>
                  <a:gd name="connsiteY37" fmla="*/ 379562 h 606439"/>
                  <a:gd name="connsiteX38" fmla="*/ 280288 w 411467"/>
                  <a:gd name="connsiteY38" fmla="*/ 201751 h 606439"/>
                  <a:gd name="connsiteX39" fmla="*/ 280099 w 411467"/>
                  <a:gd name="connsiteY39" fmla="*/ 201846 h 606439"/>
                  <a:gd name="connsiteX40" fmla="*/ 280383 w 411467"/>
                  <a:gd name="connsiteY40" fmla="*/ 201846 h 606439"/>
                  <a:gd name="connsiteX41" fmla="*/ 101326 w 411467"/>
                  <a:gd name="connsiteY41" fmla="*/ 180987 h 606439"/>
                  <a:gd name="connsiteX42" fmla="*/ 119164 w 411467"/>
                  <a:gd name="connsiteY42" fmla="*/ 180987 h 606439"/>
                  <a:gd name="connsiteX43" fmla="*/ 138331 w 411467"/>
                  <a:gd name="connsiteY43" fmla="*/ 200124 h 606439"/>
                  <a:gd name="connsiteX44" fmla="*/ 157498 w 411467"/>
                  <a:gd name="connsiteY44" fmla="*/ 180987 h 606439"/>
                  <a:gd name="connsiteX45" fmla="*/ 175431 w 411467"/>
                  <a:gd name="connsiteY45" fmla="*/ 180987 h 606439"/>
                  <a:gd name="connsiteX46" fmla="*/ 175431 w 411467"/>
                  <a:gd name="connsiteY46" fmla="*/ 198892 h 606439"/>
                  <a:gd name="connsiteX47" fmla="*/ 156264 w 411467"/>
                  <a:gd name="connsiteY47" fmla="*/ 218028 h 606439"/>
                  <a:gd name="connsiteX48" fmla="*/ 175431 w 411467"/>
                  <a:gd name="connsiteY48" fmla="*/ 237165 h 606439"/>
                  <a:gd name="connsiteX49" fmla="*/ 175431 w 411467"/>
                  <a:gd name="connsiteY49" fmla="*/ 255069 h 606439"/>
                  <a:gd name="connsiteX50" fmla="*/ 166512 w 411467"/>
                  <a:gd name="connsiteY50" fmla="*/ 258764 h 606439"/>
                  <a:gd name="connsiteX51" fmla="*/ 157498 w 411467"/>
                  <a:gd name="connsiteY51" fmla="*/ 255069 h 606439"/>
                  <a:gd name="connsiteX52" fmla="*/ 138331 w 411467"/>
                  <a:gd name="connsiteY52" fmla="*/ 235933 h 606439"/>
                  <a:gd name="connsiteX53" fmla="*/ 119164 w 411467"/>
                  <a:gd name="connsiteY53" fmla="*/ 255069 h 606439"/>
                  <a:gd name="connsiteX54" fmla="*/ 110245 w 411467"/>
                  <a:gd name="connsiteY54" fmla="*/ 258764 h 606439"/>
                  <a:gd name="connsiteX55" fmla="*/ 101326 w 411467"/>
                  <a:gd name="connsiteY55" fmla="*/ 255069 h 606439"/>
                  <a:gd name="connsiteX56" fmla="*/ 101326 w 411467"/>
                  <a:gd name="connsiteY56" fmla="*/ 237165 h 606439"/>
                  <a:gd name="connsiteX57" fmla="*/ 120493 w 411467"/>
                  <a:gd name="connsiteY57" fmla="*/ 218028 h 606439"/>
                  <a:gd name="connsiteX58" fmla="*/ 101326 w 411467"/>
                  <a:gd name="connsiteY58" fmla="*/ 198892 h 606439"/>
                  <a:gd name="connsiteX59" fmla="*/ 101326 w 411467"/>
                  <a:gd name="connsiteY59" fmla="*/ 180987 h 606439"/>
                  <a:gd name="connsiteX60" fmla="*/ 280288 w 411467"/>
                  <a:gd name="connsiteY60" fmla="*/ 170486 h 606439"/>
                  <a:gd name="connsiteX61" fmla="*/ 289587 w 411467"/>
                  <a:gd name="connsiteY61" fmla="*/ 174560 h 606439"/>
                  <a:gd name="connsiteX62" fmla="*/ 320139 w 411467"/>
                  <a:gd name="connsiteY62" fmla="*/ 207720 h 606439"/>
                  <a:gd name="connsiteX63" fmla="*/ 319380 w 411467"/>
                  <a:gd name="connsiteY63" fmla="*/ 225532 h 606439"/>
                  <a:gd name="connsiteX64" fmla="*/ 310840 w 411467"/>
                  <a:gd name="connsiteY64" fmla="*/ 228848 h 606439"/>
                  <a:gd name="connsiteX65" fmla="*/ 301542 w 411467"/>
                  <a:gd name="connsiteY65" fmla="*/ 224774 h 606439"/>
                  <a:gd name="connsiteX66" fmla="*/ 294331 w 411467"/>
                  <a:gd name="connsiteY66" fmla="*/ 217005 h 606439"/>
                  <a:gd name="connsiteX67" fmla="*/ 240438 w 411467"/>
                  <a:gd name="connsiteY67" fmla="*/ 314684 h 606439"/>
                  <a:gd name="connsiteX68" fmla="*/ 136732 w 411467"/>
                  <a:gd name="connsiteY68" fmla="*/ 340549 h 606439"/>
                  <a:gd name="connsiteX69" fmla="*/ 123923 w 411467"/>
                  <a:gd name="connsiteY69" fmla="*/ 340265 h 606439"/>
                  <a:gd name="connsiteX70" fmla="*/ 111873 w 411467"/>
                  <a:gd name="connsiteY70" fmla="*/ 327096 h 606439"/>
                  <a:gd name="connsiteX71" fmla="*/ 124966 w 411467"/>
                  <a:gd name="connsiteY71" fmla="*/ 314969 h 606439"/>
                  <a:gd name="connsiteX72" fmla="*/ 226775 w 411467"/>
                  <a:gd name="connsiteY72" fmla="*/ 293462 h 606439"/>
                  <a:gd name="connsiteX73" fmla="*/ 269092 w 411467"/>
                  <a:gd name="connsiteY73" fmla="*/ 213878 h 606439"/>
                  <a:gd name="connsiteX74" fmla="*/ 269187 w 411467"/>
                  <a:gd name="connsiteY74" fmla="*/ 213689 h 606439"/>
                  <a:gd name="connsiteX75" fmla="*/ 258940 w 411467"/>
                  <a:gd name="connsiteY75" fmla="*/ 224679 h 606439"/>
                  <a:gd name="connsiteX76" fmla="*/ 241007 w 411467"/>
                  <a:gd name="connsiteY76" fmla="*/ 225342 h 606439"/>
                  <a:gd name="connsiteX77" fmla="*/ 240343 w 411467"/>
                  <a:gd name="connsiteY77" fmla="*/ 207436 h 606439"/>
                  <a:gd name="connsiteX78" fmla="*/ 270990 w 411467"/>
                  <a:gd name="connsiteY78" fmla="*/ 174560 h 606439"/>
                  <a:gd name="connsiteX79" fmla="*/ 280288 w 411467"/>
                  <a:gd name="connsiteY79" fmla="*/ 170486 h 606439"/>
                  <a:gd name="connsiteX80" fmla="*/ 83034 w 411467"/>
                  <a:gd name="connsiteY80" fmla="*/ 140523 h 606439"/>
                  <a:gd name="connsiteX81" fmla="*/ 83034 w 411467"/>
                  <a:gd name="connsiteY81" fmla="*/ 523527 h 606439"/>
                  <a:gd name="connsiteX82" fmla="*/ 338018 w 411467"/>
                  <a:gd name="connsiteY82" fmla="*/ 523527 h 606439"/>
                  <a:gd name="connsiteX83" fmla="*/ 338018 w 411467"/>
                  <a:gd name="connsiteY83" fmla="*/ 140523 h 606439"/>
                  <a:gd name="connsiteX84" fmla="*/ 277190 w 411467"/>
                  <a:gd name="connsiteY84" fmla="*/ 140523 h 606439"/>
                  <a:gd name="connsiteX85" fmla="*/ 137693 w 411467"/>
                  <a:gd name="connsiteY85" fmla="*/ 140523 h 606439"/>
                  <a:gd name="connsiteX86" fmla="*/ 25337 w 411467"/>
                  <a:gd name="connsiteY86" fmla="*/ 82912 h 606439"/>
                  <a:gd name="connsiteX87" fmla="*/ 25337 w 411467"/>
                  <a:gd name="connsiteY87" fmla="*/ 581139 h 606439"/>
                  <a:gd name="connsiteX88" fmla="*/ 386130 w 411467"/>
                  <a:gd name="connsiteY88" fmla="*/ 581139 h 606439"/>
                  <a:gd name="connsiteX89" fmla="*/ 386130 w 411467"/>
                  <a:gd name="connsiteY89" fmla="*/ 82912 h 606439"/>
                  <a:gd name="connsiteX90" fmla="*/ 289906 w 411467"/>
                  <a:gd name="connsiteY90" fmla="*/ 82912 h 606439"/>
                  <a:gd name="connsiteX91" fmla="*/ 289906 w 411467"/>
                  <a:gd name="connsiteY91" fmla="*/ 115318 h 606439"/>
                  <a:gd name="connsiteX92" fmla="*/ 350734 w 411467"/>
                  <a:gd name="connsiteY92" fmla="*/ 115318 h 606439"/>
                  <a:gd name="connsiteX93" fmla="*/ 363355 w 411467"/>
                  <a:gd name="connsiteY93" fmla="*/ 127921 h 606439"/>
                  <a:gd name="connsiteX94" fmla="*/ 363355 w 411467"/>
                  <a:gd name="connsiteY94" fmla="*/ 536130 h 606439"/>
                  <a:gd name="connsiteX95" fmla="*/ 350734 w 411467"/>
                  <a:gd name="connsiteY95" fmla="*/ 548827 h 606439"/>
                  <a:gd name="connsiteX96" fmla="*/ 70412 w 411467"/>
                  <a:gd name="connsiteY96" fmla="*/ 548827 h 606439"/>
                  <a:gd name="connsiteX97" fmla="*/ 57791 w 411467"/>
                  <a:gd name="connsiteY97" fmla="*/ 536130 h 606439"/>
                  <a:gd name="connsiteX98" fmla="*/ 57791 w 411467"/>
                  <a:gd name="connsiteY98" fmla="*/ 127921 h 606439"/>
                  <a:gd name="connsiteX99" fmla="*/ 70412 w 411467"/>
                  <a:gd name="connsiteY99" fmla="*/ 115318 h 606439"/>
                  <a:gd name="connsiteX100" fmla="*/ 125072 w 411467"/>
                  <a:gd name="connsiteY100" fmla="*/ 115318 h 606439"/>
                  <a:gd name="connsiteX101" fmla="*/ 125072 w 411467"/>
                  <a:gd name="connsiteY101" fmla="*/ 82912 h 606439"/>
                  <a:gd name="connsiteX102" fmla="*/ 185786 w 411467"/>
                  <a:gd name="connsiteY102" fmla="*/ 57581 h 606439"/>
                  <a:gd name="connsiteX103" fmla="*/ 229140 w 411467"/>
                  <a:gd name="connsiteY103" fmla="*/ 57581 h 606439"/>
                  <a:gd name="connsiteX104" fmla="*/ 241758 w 411467"/>
                  <a:gd name="connsiteY104" fmla="*/ 70295 h 606439"/>
                  <a:gd name="connsiteX105" fmla="*/ 229140 w 411467"/>
                  <a:gd name="connsiteY105" fmla="*/ 82914 h 606439"/>
                  <a:gd name="connsiteX106" fmla="*/ 185786 w 411467"/>
                  <a:gd name="connsiteY106" fmla="*/ 82914 h 606439"/>
                  <a:gd name="connsiteX107" fmla="*/ 173168 w 411467"/>
                  <a:gd name="connsiteY107" fmla="*/ 70295 h 606439"/>
                  <a:gd name="connsiteX108" fmla="*/ 185786 w 411467"/>
                  <a:gd name="connsiteY108" fmla="*/ 57581 h 606439"/>
                  <a:gd name="connsiteX109" fmla="*/ 150409 w 411467"/>
                  <a:gd name="connsiteY109" fmla="*/ 25300 h 606439"/>
                  <a:gd name="connsiteX110" fmla="*/ 150409 w 411467"/>
                  <a:gd name="connsiteY110" fmla="*/ 115318 h 606439"/>
                  <a:gd name="connsiteX111" fmla="*/ 264569 w 411467"/>
                  <a:gd name="connsiteY111" fmla="*/ 115318 h 606439"/>
                  <a:gd name="connsiteX112" fmla="*/ 264569 w 411467"/>
                  <a:gd name="connsiteY112" fmla="*/ 25300 h 606439"/>
                  <a:gd name="connsiteX113" fmla="*/ 137693 w 411467"/>
                  <a:gd name="connsiteY113" fmla="*/ 0 h 606439"/>
                  <a:gd name="connsiteX114" fmla="*/ 277190 w 411467"/>
                  <a:gd name="connsiteY114" fmla="*/ 0 h 606439"/>
                  <a:gd name="connsiteX115" fmla="*/ 289906 w 411467"/>
                  <a:gd name="connsiteY115" fmla="*/ 12602 h 606439"/>
                  <a:gd name="connsiteX116" fmla="*/ 289906 w 411467"/>
                  <a:gd name="connsiteY116" fmla="*/ 57612 h 606439"/>
                  <a:gd name="connsiteX117" fmla="*/ 398751 w 411467"/>
                  <a:gd name="connsiteY117" fmla="*/ 57612 h 606439"/>
                  <a:gd name="connsiteX118" fmla="*/ 411467 w 411467"/>
                  <a:gd name="connsiteY118" fmla="*/ 70309 h 606439"/>
                  <a:gd name="connsiteX119" fmla="*/ 411467 w 411467"/>
                  <a:gd name="connsiteY119" fmla="*/ 593837 h 606439"/>
                  <a:gd name="connsiteX120" fmla="*/ 398751 w 411467"/>
                  <a:gd name="connsiteY120" fmla="*/ 606439 h 606439"/>
                  <a:gd name="connsiteX121" fmla="*/ 12716 w 411467"/>
                  <a:gd name="connsiteY121" fmla="*/ 606439 h 606439"/>
                  <a:gd name="connsiteX122" fmla="*/ 0 w 411467"/>
                  <a:gd name="connsiteY122" fmla="*/ 593837 h 606439"/>
                  <a:gd name="connsiteX123" fmla="*/ 0 w 411467"/>
                  <a:gd name="connsiteY123" fmla="*/ 70309 h 606439"/>
                  <a:gd name="connsiteX124" fmla="*/ 12716 w 411467"/>
                  <a:gd name="connsiteY124" fmla="*/ 57612 h 606439"/>
                  <a:gd name="connsiteX125" fmla="*/ 125072 w 411467"/>
                  <a:gd name="connsiteY125" fmla="*/ 57612 h 606439"/>
                  <a:gd name="connsiteX126" fmla="*/ 125072 w 411467"/>
                  <a:gd name="connsiteY126" fmla="*/ 12602 h 606439"/>
                  <a:gd name="connsiteX127" fmla="*/ 137693 w 411467"/>
                  <a:gd name="connsiteY127" fmla="*/ 0 h 606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411467" h="606439">
                    <a:moveTo>
                      <a:pt x="243375" y="379562"/>
                    </a:moveTo>
                    <a:cubicBezTo>
                      <a:pt x="248309" y="374632"/>
                      <a:pt x="256279" y="374632"/>
                      <a:pt x="261213" y="379562"/>
                    </a:cubicBezTo>
                    <a:lnTo>
                      <a:pt x="280380" y="398715"/>
                    </a:lnTo>
                    <a:lnTo>
                      <a:pt x="299642" y="379562"/>
                    </a:lnTo>
                    <a:cubicBezTo>
                      <a:pt x="304576" y="374632"/>
                      <a:pt x="312546" y="374632"/>
                      <a:pt x="317480" y="379562"/>
                    </a:cubicBezTo>
                    <a:cubicBezTo>
                      <a:pt x="322414" y="384493"/>
                      <a:pt x="322414" y="392552"/>
                      <a:pt x="317480" y="397482"/>
                    </a:cubicBezTo>
                    <a:lnTo>
                      <a:pt x="298313" y="416635"/>
                    </a:lnTo>
                    <a:lnTo>
                      <a:pt x="317480" y="435787"/>
                    </a:lnTo>
                    <a:cubicBezTo>
                      <a:pt x="322414" y="440718"/>
                      <a:pt x="322414" y="448777"/>
                      <a:pt x="317480" y="453707"/>
                    </a:cubicBezTo>
                    <a:cubicBezTo>
                      <a:pt x="315013" y="456172"/>
                      <a:pt x="311787" y="457405"/>
                      <a:pt x="308561" y="457405"/>
                    </a:cubicBezTo>
                    <a:cubicBezTo>
                      <a:pt x="305335" y="457405"/>
                      <a:pt x="302109" y="456172"/>
                      <a:pt x="299642" y="453707"/>
                    </a:cubicBezTo>
                    <a:lnTo>
                      <a:pt x="280380" y="434555"/>
                    </a:lnTo>
                    <a:lnTo>
                      <a:pt x="261213" y="453707"/>
                    </a:lnTo>
                    <a:cubicBezTo>
                      <a:pt x="258746" y="456172"/>
                      <a:pt x="255520" y="457405"/>
                      <a:pt x="252294" y="457405"/>
                    </a:cubicBezTo>
                    <a:cubicBezTo>
                      <a:pt x="249068" y="457405"/>
                      <a:pt x="245842" y="456172"/>
                      <a:pt x="243375" y="453707"/>
                    </a:cubicBezTo>
                    <a:cubicBezTo>
                      <a:pt x="238441" y="448777"/>
                      <a:pt x="238441" y="440718"/>
                      <a:pt x="243375" y="435787"/>
                    </a:cubicBezTo>
                    <a:lnTo>
                      <a:pt x="262542" y="416635"/>
                    </a:lnTo>
                    <a:lnTo>
                      <a:pt x="243375" y="397482"/>
                    </a:lnTo>
                    <a:cubicBezTo>
                      <a:pt x="238441" y="392552"/>
                      <a:pt x="238441" y="384493"/>
                      <a:pt x="243375" y="379562"/>
                    </a:cubicBezTo>
                    <a:close/>
                    <a:moveTo>
                      <a:pt x="101326" y="379562"/>
                    </a:moveTo>
                    <a:cubicBezTo>
                      <a:pt x="106260" y="374632"/>
                      <a:pt x="114230" y="374632"/>
                      <a:pt x="119164" y="379562"/>
                    </a:cubicBezTo>
                    <a:lnTo>
                      <a:pt x="138331" y="398715"/>
                    </a:lnTo>
                    <a:lnTo>
                      <a:pt x="157498" y="379562"/>
                    </a:lnTo>
                    <a:cubicBezTo>
                      <a:pt x="162432" y="374632"/>
                      <a:pt x="170497" y="374632"/>
                      <a:pt x="175431" y="379562"/>
                    </a:cubicBezTo>
                    <a:cubicBezTo>
                      <a:pt x="180365" y="384493"/>
                      <a:pt x="180365" y="392552"/>
                      <a:pt x="175431" y="397482"/>
                    </a:cubicBezTo>
                    <a:lnTo>
                      <a:pt x="156264" y="416635"/>
                    </a:lnTo>
                    <a:lnTo>
                      <a:pt x="175431" y="435787"/>
                    </a:lnTo>
                    <a:cubicBezTo>
                      <a:pt x="180365" y="440718"/>
                      <a:pt x="180365" y="448777"/>
                      <a:pt x="175431" y="453707"/>
                    </a:cubicBezTo>
                    <a:cubicBezTo>
                      <a:pt x="172964" y="456172"/>
                      <a:pt x="169738" y="457405"/>
                      <a:pt x="166512" y="457405"/>
                    </a:cubicBezTo>
                    <a:cubicBezTo>
                      <a:pt x="163286" y="457405"/>
                      <a:pt x="159965" y="456172"/>
                      <a:pt x="157498" y="453707"/>
                    </a:cubicBezTo>
                    <a:lnTo>
                      <a:pt x="138331" y="434555"/>
                    </a:lnTo>
                    <a:lnTo>
                      <a:pt x="119164" y="453707"/>
                    </a:lnTo>
                    <a:cubicBezTo>
                      <a:pt x="116697" y="456172"/>
                      <a:pt x="113471" y="457405"/>
                      <a:pt x="110245" y="457405"/>
                    </a:cubicBezTo>
                    <a:cubicBezTo>
                      <a:pt x="107019" y="457405"/>
                      <a:pt x="103793" y="456172"/>
                      <a:pt x="101326" y="453707"/>
                    </a:cubicBezTo>
                    <a:cubicBezTo>
                      <a:pt x="96392" y="448777"/>
                      <a:pt x="96392" y="440718"/>
                      <a:pt x="101326" y="435787"/>
                    </a:cubicBezTo>
                    <a:lnTo>
                      <a:pt x="120493" y="416635"/>
                    </a:lnTo>
                    <a:lnTo>
                      <a:pt x="101326" y="397482"/>
                    </a:lnTo>
                    <a:cubicBezTo>
                      <a:pt x="96392" y="392552"/>
                      <a:pt x="96392" y="384493"/>
                      <a:pt x="101326" y="379562"/>
                    </a:cubicBezTo>
                    <a:close/>
                    <a:moveTo>
                      <a:pt x="280288" y="201751"/>
                    </a:moveTo>
                    <a:lnTo>
                      <a:pt x="280099" y="201846"/>
                    </a:lnTo>
                    <a:cubicBezTo>
                      <a:pt x="280193" y="201846"/>
                      <a:pt x="280288" y="201846"/>
                      <a:pt x="280383" y="201846"/>
                    </a:cubicBezTo>
                    <a:close/>
                    <a:moveTo>
                      <a:pt x="101326" y="180987"/>
                    </a:moveTo>
                    <a:cubicBezTo>
                      <a:pt x="106260" y="176061"/>
                      <a:pt x="114230" y="176061"/>
                      <a:pt x="119164" y="180987"/>
                    </a:cubicBezTo>
                    <a:lnTo>
                      <a:pt x="138331" y="200124"/>
                    </a:lnTo>
                    <a:lnTo>
                      <a:pt x="157498" y="180987"/>
                    </a:lnTo>
                    <a:cubicBezTo>
                      <a:pt x="162432" y="176061"/>
                      <a:pt x="170497" y="176061"/>
                      <a:pt x="175431" y="180987"/>
                    </a:cubicBezTo>
                    <a:cubicBezTo>
                      <a:pt x="180365" y="185913"/>
                      <a:pt x="180365" y="193966"/>
                      <a:pt x="175431" y="198892"/>
                    </a:cubicBezTo>
                    <a:lnTo>
                      <a:pt x="156264" y="218028"/>
                    </a:lnTo>
                    <a:lnTo>
                      <a:pt x="175431" y="237165"/>
                    </a:lnTo>
                    <a:cubicBezTo>
                      <a:pt x="180365" y="242186"/>
                      <a:pt x="180365" y="250143"/>
                      <a:pt x="175431" y="255069"/>
                    </a:cubicBezTo>
                    <a:cubicBezTo>
                      <a:pt x="172964" y="257533"/>
                      <a:pt x="169738" y="258764"/>
                      <a:pt x="166512" y="258764"/>
                    </a:cubicBezTo>
                    <a:cubicBezTo>
                      <a:pt x="163286" y="258764"/>
                      <a:pt x="159965" y="257533"/>
                      <a:pt x="157498" y="255069"/>
                    </a:cubicBezTo>
                    <a:lnTo>
                      <a:pt x="138331" y="235933"/>
                    </a:lnTo>
                    <a:lnTo>
                      <a:pt x="119164" y="255069"/>
                    </a:lnTo>
                    <a:cubicBezTo>
                      <a:pt x="116697" y="257533"/>
                      <a:pt x="113471" y="258764"/>
                      <a:pt x="110245" y="258764"/>
                    </a:cubicBezTo>
                    <a:cubicBezTo>
                      <a:pt x="107019" y="258764"/>
                      <a:pt x="103793" y="257533"/>
                      <a:pt x="101326" y="255069"/>
                    </a:cubicBezTo>
                    <a:cubicBezTo>
                      <a:pt x="96392" y="250143"/>
                      <a:pt x="96392" y="242186"/>
                      <a:pt x="101326" y="237165"/>
                    </a:cubicBezTo>
                    <a:lnTo>
                      <a:pt x="120493" y="218028"/>
                    </a:lnTo>
                    <a:lnTo>
                      <a:pt x="101326" y="198892"/>
                    </a:lnTo>
                    <a:cubicBezTo>
                      <a:pt x="96392" y="193966"/>
                      <a:pt x="96392" y="185913"/>
                      <a:pt x="101326" y="180987"/>
                    </a:cubicBezTo>
                    <a:close/>
                    <a:moveTo>
                      <a:pt x="280288" y="170486"/>
                    </a:moveTo>
                    <a:cubicBezTo>
                      <a:pt x="283894" y="170486"/>
                      <a:pt x="287215" y="172002"/>
                      <a:pt x="289587" y="174560"/>
                    </a:cubicBezTo>
                    <a:lnTo>
                      <a:pt x="320139" y="207720"/>
                    </a:lnTo>
                    <a:cubicBezTo>
                      <a:pt x="324883" y="212836"/>
                      <a:pt x="324503" y="220794"/>
                      <a:pt x="319380" y="225532"/>
                    </a:cubicBezTo>
                    <a:cubicBezTo>
                      <a:pt x="316913" y="227805"/>
                      <a:pt x="313877" y="228848"/>
                      <a:pt x="310840" y="228848"/>
                    </a:cubicBezTo>
                    <a:cubicBezTo>
                      <a:pt x="307425" y="228848"/>
                      <a:pt x="304009" y="227521"/>
                      <a:pt x="301542" y="224774"/>
                    </a:cubicBezTo>
                    <a:lnTo>
                      <a:pt x="294331" y="217005"/>
                    </a:lnTo>
                    <a:cubicBezTo>
                      <a:pt x="291959" y="259734"/>
                      <a:pt x="273457" y="293557"/>
                      <a:pt x="240438" y="314684"/>
                    </a:cubicBezTo>
                    <a:cubicBezTo>
                      <a:pt x="214061" y="331643"/>
                      <a:pt x="178385" y="340549"/>
                      <a:pt x="136732" y="340549"/>
                    </a:cubicBezTo>
                    <a:cubicBezTo>
                      <a:pt x="132557" y="340549"/>
                      <a:pt x="128287" y="340454"/>
                      <a:pt x="123923" y="340265"/>
                    </a:cubicBezTo>
                    <a:cubicBezTo>
                      <a:pt x="116996" y="339981"/>
                      <a:pt x="111493" y="334107"/>
                      <a:pt x="111873" y="327096"/>
                    </a:cubicBezTo>
                    <a:cubicBezTo>
                      <a:pt x="112157" y="320085"/>
                      <a:pt x="118040" y="314779"/>
                      <a:pt x="124966" y="314969"/>
                    </a:cubicBezTo>
                    <a:cubicBezTo>
                      <a:pt x="166904" y="316769"/>
                      <a:pt x="202105" y="309284"/>
                      <a:pt x="226775" y="293462"/>
                    </a:cubicBezTo>
                    <a:cubicBezTo>
                      <a:pt x="253437" y="276314"/>
                      <a:pt x="267669" y="249596"/>
                      <a:pt x="269092" y="213878"/>
                    </a:cubicBezTo>
                    <a:cubicBezTo>
                      <a:pt x="269092" y="213783"/>
                      <a:pt x="269092" y="213783"/>
                      <a:pt x="269187" y="213689"/>
                    </a:cubicBezTo>
                    <a:lnTo>
                      <a:pt x="258940" y="224679"/>
                    </a:lnTo>
                    <a:cubicBezTo>
                      <a:pt x="254196" y="229795"/>
                      <a:pt x="246131" y="230079"/>
                      <a:pt x="241007" y="225342"/>
                    </a:cubicBezTo>
                    <a:cubicBezTo>
                      <a:pt x="235884" y="220605"/>
                      <a:pt x="235599" y="212552"/>
                      <a:pt x="240343" y="207436"/>
                    </a:cubicBezTo>
                    <a:lnTo>
                      <a:pt x="270990" y="174560"/>
                    </a:lnTo>
                    <a:cubicBezTo>
                      <a:pt x="273457" y="172002"/>
                      <a:pt x="276778" y="170486"/>
                      <a:pt x="280288" y="170486"/>
                    </a:cubicBezTo>
                    <a:close/>
                    <a:moveTo>
                      <a:pt x="83034" y="140523"/>
                    </a:moveTo>
                    <a:lnTo>
                      <a:pt x="83034" y="523527"/>
                    </a:lnTo>
                    <a:lnTo>
                      <a:pt x="338018" y="523527"/>
                    </a:lnTo>
                    <a:lnTo>
                      <a:pt x="338018" y="140523"/>
                    </a:lnTo>
                    <a:lnTo>
                      <a:pt x="277190" y="140523"/>
                    </a:lnTo>
                    <a:lnTo>
                      <a:pt x="137693" y="140523"/>
                    </a:lnTo>
                    <a:close/>
                    <a:moveTo>
                      <a:pt x="25337" y="82912"/>
                    </a:moveTo>
                    <a:lnTo>
                      <a:pt x="25337" y="581139"/>
                    </a:lnTo>
                    <a:lnTo>
                      <a:pt x="386130" y="581139"/>
                    </a:lnTo>
                    <a:lnTo>
                      <a:pt x="386130" y="82912"/>
                    </a:lnTo>
                    <a:lnTo>
                      <a:pt x="289906" y="82912"/>
                    </a:lnTo>
                    <a:lnTo>
                      <a:pt x="289906" y="115318"/>
                    </a:lnTo>
                    <a:lnTo>
                      <a:pt x="350734" y="115318"/>
                    </a:lnTo>
                    <a:cubicBezTo>
                      <a:pt x="357661" y="115318"/>
                      <a:pt x="363355" y="120909"/>
                      <a:pt x="363355" y="127921"/>
                    </a:cubicBezTo>
                    <a:lnTo>
                      <a:pt x="363355" y="536130"/>
                    </a:lnTo>
                    <a:cubicBezTo>
                      <a:pt x="363355" y="543142"/>
                      <a:pt x="357661" y="548827"/>
                      <a:pt x="350734" y="548827"/>
                    </a:cubicBezTo>
                    <a:lnTo>
                      <a:pt x="70412" y="548827"/>
                    </a:lnTo>
                    <a:cubicBezTo>
                      <a:pt x="63390" y="548827"/>
                      <a:pt x="57791" y="543142"/>
                      <a:pt x="57791" y="536130"/>
                    </a:cubicBezTo>
                    <a:lnTo>
                      <a:pt x="57791" y="127921"/>
                    </a:lnTo>
                    <a:cubicBezTo>
                      <a:pt x="57791" y="120909"/>
                      <a:pt x="63390" y="115318"/>
                      <a:pt x="70412" y="115318"/>
                    </a:cubicBezTo>
                    <a:lnTo>
                      <a:pt x="125072" y="115318"/>
                    </a:lnTo>
                    <a:lnTo>
                      <a:pt x="125072" y="82912"/>
                    </a:lnTo>
                    <a:close/>
                    <a:moveTo>
                      <a:pt x="185786" y="57581"/>
                    </a:moveTo>
                    <a:lnTo>
                      <a:pt x="229140" y="57581"/>
                    </a:lnTo>
                    <a:cubicBezTo>
                      <a:pt x="236066" y="57581"/>
                      <a:pt x="241758" y="63274"/>
                      <a:pt x="241758" y="70295"/>
                    </a:cubicBezTo>
                    <a:cubicBezTo>
                      <a:pt x="241758" y="77221"/>
                      <a:pt x="236066" y="82914"/>
                      <a:pt x="229140" y="82914"/>
                    </a:cubicBezTo>
                    <a:lnTo>
                      <a:pt x="185786" y="82914"/>
                    </a:lnTo>
                    <a:cubicBezTo>
                      <a:pt x="178860" y="82914"/>
                      <a:pt x="173168" y="77221"/>
                      <a:pt x="173168" y="70295"/>
                    </a:cubicBezTo>
                    <a:cubicBezTo>
                      <a:pt x="173168" y="63274"/>
                      <a:pt x="178860" y="57581"/>
                      <a:pt x="185786" y="57581"/>
                    </a:cubicBezTo>
                    <a:close/>
                    <a:moveTo>
                      <a:pt x="150409" y="25300"/>
                    </a:moveTo>
                    <a:lnTo>
                      <a:pt x="150409" y="115318"/>
                    </a:lnTo>
                    <a:lnTo>
                      <a:pt x="264569" y="115318"/>
                    </a:lnTo>
                    <a:lnTo>
                      <a:pt x="264569" y="25300"/>
                    </a:lnTo>
                    <a:close/>
                    <a:moveTo>
                      <a:pt x="137693" y="0"/>
                    </a:moveTo>
                    <a:lnTo>
                      <a:pt x="277190" y="0"/>
                    </a:lnTo>
                    <a:cubicBezTo>
                      <a:pt x="284212" y="0"/>
                      <a:pt x="289906" y="5685"/>
                      <a:pt x="289906" y="12602"/>
                    </a:cubicBezTo>
                    <a:lnTo>
                      <a:pt x="289906" y="57612"/>
                    </a:lnTo>
                    <a:lnTo>
                      <a:pt x="398751" y="57612"/>
                    </a:lnTo>
                    <a:cubicBezTo>
                      <a:pt x="405773" y="57612"/>
                      <a:pt x="411467" y="63297"/>
                      <a:pt x="411467" y="70309"/>
                    </a:cubicBezTo>
                    <a:lnTo>
                      <a:pt x="411467" y="593837"/>
                    </a:lnTo>
                    <a:cubicBezTo>
                      <a:pt x="411467" y="600754"/>
                      <a:pt x="405773" y="606439"/>
                      <a:pt x="398751" y="606439"/>
                    </a:cubicBezTo>
                    <a:lnTo>
                      <a:pt x="12716" y="606439"/>
                    </a:lnTo>
                    <a:cubicBezTo>
                      <a:pt x="5694" y="606439"/>
                      <a:pt x="0" y="600754"/>
                      <a:pt x="0" y="593837"/>
                    </a:cubicBezTo>
                    <a:lnTo>
                      <a:pt x="0" y="70309"/>
                    </a:lnTo>
                    <a:cubicBezTo>
                      <a:pt x="0" y="63297"/>
                      <a:pt x="5694" y="57612"/>
                      <a:pt x="12716" y="57612"/>
                    </a:cubicBezTo>
                    <a:lnTo>
                      <a:pt x="125072" y="57612"/>
                    </a:lnTo>
                    <a:lnTo>
                      <a:pt x="125072" y="12602"/>
                    </a:lnTo>
                    <a:cubicBezTo>
                      <a:pt x="125072" y="5685"/>
                      <a:pt x="130766" y="0"/>
                      <a:pt x="1376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8" name="组合 157">
              <a:extLst>
                <a:ext uri="{FF2B5EF4-FFF2-40B4-BE49-F238E27FC236}">
                  <a16:creationId id="{5FBB8BB8-45A5-67E8-7D28-C0814716BFBA}"/>
                </a:ext>
              </a:extLst>
            </p:cNvPr>
            <p:cNvGrpSpPr/>
            <p:nvPr/>
          </p:nvGrpSpPr>
          <p:grpSpPr>
            <a:xfrm>
              <a:off x="9082654" y="3178983"/>
              <a:ext cx="2436246" cy="2955116"/>
              <a:chOff x="9082654" y="3178983"/>
              <a:chExt cx="2436246" cy="2955116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id="{D608B39B-0ED2-AE3E-BB13-8D245417E7F9}"/>
                  </a:ext>
                </a:extLst>
              </p:cNvPr>
              <p:cNvGrpSpPr/>
              <p:nvPr/>
            </p:nvGrpSpPr>
            <p:grpSpPr>
              <a:xfrm>
                <a:off x="9082654" y="3951738"/>
                <a:ext cx="2436246" cy="2182361"/>
                <a:chOff x="6666414" y="3951738"/>
                <a:chExt cx="2436246" cy="2182361"/>
              </a:xfrm>
            </p:grpSpPr>
            <p:grpSp>
              <p:nvGrpSpPr>
                <p:cNvPr id="162" name="组合 161">
                  <a:extLst>
                    <a:ext uri="{FF2B5EF4-FFF2-40B4-BE49-F238E27FC236}">
                      <a16:creationId id="{DF0A5956-7683-827D-2272-68183B5E85FB}"/>
                    </a:ext>
                  </a:extLst>
                </p:cNvPr>
                <p:cNvGrpSpPr/>
                <p:nvPr/>
              </p:nvGrpSpPr>
              <p:grpSpPr>
                <a:xfrm>
                  <a:off x="6666414" y="4660130"/>
                  <a:ext cx="2436246" cy="1473969"/>
                  <a:chOff x="8533490" y="4783064"/>
                  <a:chExt cx="3116497" cy="1885532"/>
                </a:xfrm>
              </p:grpSpPr>
              <p:sp>
                <p:nvSpPr>
                  <p:cNvPr id="164" name="Bullet6">
                    <a:extLst>
                      <a:ext uri="{FF2B5EF4-FFF2-40B4-BE49-F238E27FC236}">
                        <a16:creationId id="{E2BD561C-9964-6CD5-E27D-993C85ECA451}"/>
                      </a:ext>
                    </a:extLst>
                  </p:cNvPr>
                  <p:cNvSpPr/>
                  <p:nvPr/>
                </p:nvSpPr>
                <p:spPr>
                  <a:xfrm>
                    <a:off x="8533490" y="4783064"/>
                    <a:ext cx="3116497" cy="755842"/>
                  </a:xfrm>
                  <a:prstGeom prst="roundRect">
                    <a:avLst/>
                  </a:prstGeom>
                  <a:solidFill>
                    <a:schemeClr val="accent1">
                      <a:alpha val="15000"/>
                    </a:schemeClr>
                  </a:solidFill>
                  <a:ln w="6350" cap="rnd">
                    <a:solidFill>
                      <a:schemeClr val="accent1">
                        <a:alpha val="50000"/>
                      </a:schemeClr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342900" indent="-342900" defTabSz="895350">
                      <a:buSzPct val="120000"/>
                    </a:pPr>
                    <a:r>
                      <a:rPr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长期发展规划</a:t>
                    </a:r>
                    <a:endParaRPr lang="en-US" dirty="0"/>
                  </a:p>
                </p:txBody>
              </p:sp>
              <p:sp>
                <p:nvSpPr>
                  <p:cNvPr id="165" name="Text6">
                    <a:extLst>
                      <a:ext uri="{FF2B5EF4-FFF2-40B4-BE49-F238E27FC236}">
                        <a16:creationId id="{939AB882-9F36-ED52-C5EA-E8047742B623}"/>
                      </a:ext>
                    </a:extLst>
                  </p:cNvPr>
                  <p:cNvSpPr txBox="1"/>
                  <p:nvPr/>
                </p:nvSpPr>
                <p:spPr>
                  <a:xfrm>
                    <a:off x="8533490" y="5563861"/>
                    <a:ext cx="3116497" cy="110473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33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rPr>
                      <a:t>规划项目的长期发展目标，探索更多应用场景和技术升级路径，持续提升产品竞争力和品牌影响力。</a:t>
                    </a:r>
                    <a:endParaRPr lang="en-US" dirty="0"/>
                  </a:p>
                </p:txBody>
              </p:sp>
            </p:grpSp>
            <p:sp>
              <p:nvSpPr>
                <p:cNvPr id="163" name="islide-25">
                  <a:extLst>
                    <a:ext uri="{FF2B5EF4-FFF2-40B4-BE49-F238E27FC236}">
                      <a16:creationId id="{E12ADB72-668C-BF37-6E5A-7BEB3B7D3A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4538" y="3951738"/>
                  <a:ext cx="0" cy="562841"/>
                </a:xfrm>
                <a:prstGeom prst="line">
                  <a:avLst/>
                </a:prstGeom>
                <a:noFill/>
                <a:ln w="25400" cap="flat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9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xtLst>
                  <a:ext uri="{909E8E84-426E-40DD-AFC4-6F175D3DCCD1}">
                    <a14:hiddenFill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60" name="IconBackground6">
                <a:extLst>
                  <a:ext uri="{FF2B5EF4-FFF2-40B4-BE49-F238E27FC236}">
                    <a16:creationId id="{2F23F641-56A0-4EE7-08B7-7300D0D39B88}"/>
                  </a:ext>
                </a:extLst>
              </p:cNvPr>
              <p:cNvSpPr/>
              <p:nvPr/>
            </p:nvSpPr>
            <p:spPr>
              <a:xfrm>
                <a:off x="9820068" y="3178983"/>
                <a:ext cx="961419" cy="961419"/>
              </a:xfrm>
              <a:prstGeom prst="ellipse">
                <a:avLst/>
              </a:prstGeom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Icon6">
                <a:extLst>
                  <a:ext uri="{FF2B5EF4-FFF2-40B4-BE49-F238E27FC236}">
                    <a16:creationId id="{B1C975E8-7467-3F93-AA24-AC5B6D0955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75639" y="3436796"/>
                <a:ext cx="450276" cy="445792"/>
              </a:xfrm>
              <a:custGeom>
                <a:avLst/>
                <a:gdLst>
                  <a:gd name="connsiteX0" fmla="*/ 275947 w 609332"/>
                  <a:gd name="connsiteY0" fmla="*/ 344359 h 603264"/>
                  <a:gd name="connsiteX1" fmla="*/ 320649 w 609332"/>
                  <a:gd name="connsiteY1" fmla="*/ 344359 h 603264"/>
                  <a:gd name="connsiteX2" fmla="*/ 320649 w 609332"/>
                  <a:gd name="connsiteY2" fmla="*/ 376201 h 603264"/>
                  <a:gd name="connsiteX3" fmla="*/ 317277 w 609332"/>
                  <a:gd name="connsiteY3" fmla="*/ 406697 h 603264"/>
                  <a:gd name="connsiteX4" fmla="*/ 304656 w 609332"/>
                  <a:gd name="connsiteY4" fmla="*/ 426802 h 603264"/>
                  <a:gd name="connsiteX5" fmla="*/ 281053 w 609332"/>
                  <a:gd name="connsiteY5" fmla="*/ 440751 h 603264"/>
                  <a:gd name="connsiteX6" fmla="*/ 272382 w 609332"/>
                  <a:gd name="connsiteY6" fmla="*/ 422377 h 603264"/>
                  <a:gd name="connsiteX7" fmla="*/ 291554 w 609332"/>
                  <a:gd name="connsiteY7" fmla="*/ 410064 h 603264"/>
                  <a:gd name="connsiteX8" fmla="*/ 297527 w 609332"/>
                  <a:gd name="connsiteY8" fmla="*/ 388900 h 603264"/>
                  <a:gd name="connsiteX9" fmla="*/ 275947 w 609332"/>
                  <a:gd name="connsiteY9" fmla="*/ 388900 h 603264"/>
                  <a:gd name="connsiteX10" fmla="*/ 275911 w 609332"/>
                  <a:gd name="connsiteY10" fmla="*/ 220517 h 603264"/>
                  <a:gd name="connsiteX11" fmla="*/ 320649 w 609332"/>
                  <a:gd name="connsiteY11" fmla="*/ 220517 h 603264"/>
                  <a:gd name="connsiteX12" fmla="*/ 320649 w 609332"/>
                  <a:gd name="connsiteY12" fmla="*/ 265114 h 603264"/>
                  <a:gd name="connsiteX13" fmla="*/ 275911 w 609332"/>
                  <a:gd name="connsiteY13" fmla="*/ 265114 h 603264"/>
                  <a:gd name="connsiteX14" fmla="*/ 360660 w 609332"/>
                  <a:gd name="connsiteY14" fmla="*/ 152704 h 603264"/>
                  <a:gd name="connsiteX15" fmla="*/ 369042 w 609332"/>
                  <a:gd name="connsiteY15" fmla="*/ 152704 h 603264"/>
                  <a:gd name="connsiteX16" fmla="*/ 401990 w 609332"/>
                  <a:gd name="connsiteY16" fmla="*/ 155974 h 603264"/>
                  <a:gd name="connsiteX17" fmla="*/ 421161 w 609332"/>
                  <a:gd name="connsiteY17" fmla="*/ 167323 h 603264"/>
                  <a:gd name="connsiteX18" fmla="*/ 431759 w 609332"/>
                  <a:gd name="connsiteY18" fmla="*/ 187039 h 603264"/>
                  <a:gd name="connsiteX19" fmla="*/ 434456 w 609332"/>
                  <a:gd name="connsiteY19" fmla="*/ 223585 h 603264"/>
                  <a:gd name="connsiteX20" fmla="*/ 436865 w 609332"/>
                  <a:gd name="connsiteY20" fmla="*/ 261478 h 603264"/>
                  <a:gd name="connsiteX21" fmla="*/ 447462 w 609332"/>
                  <a:gd name="connsiteY21" fmla="*/ 279559 h 603264"/>
                  <a:gd name="connsiteX22" fmla="*/ 469235 w 609332"/>
                  <a:gd name="connsiteY22" fmla="*/ 285810 h 603264"/>
                  <a:gd name="connsiteX23" fmla="*/ 469235 w 609332"/>
                  <a:gd name="connsiteY23" fmla="*/ 323896 h 603264"/>
                  <a:gd name="connsiteX24" fmla="*/ 469331 w 609332"/>
                  <a:gd name="connsiteY24" fmla="*/ 323896 h 603264"/>
                  <a:gd name="connsiteX25" fmla="*/ 451894 w 609332"/>
                  <a:gd name="connsiteY25" fmla="*/ 327358 h 603264"/>
                  <a:gd name="connsiteX26" fmla="*/ 441874 w 609332"/>
                  <a:gd name="connsiteY26" fmla="*/ 336976 h 603264"/>
                  <a:gd name="connsiteX27" fmla="*/ 435901 w 609332"/>
                  <a:gd name="connsiteY27" fmla="*/ 353806 h 603264"/>
                  <a:gd name="connsiteX28" fmla="*/ 434552 w 609332"/>
                  <a:gd name="connsiteY28" fmla="*/ 380158 h 603264"/>
                  <a:gd name="connsiteX29" fmla="*/ 431759 w 609332"/>
                  <a:gd name="connsiteY29" fmla="*/ 423148 h 603264"/>
                  <a:gd name="connsiteX30" fmla="*/ 421547 w 609332"/>
                  <a:gd name="connsiteY30" fmla="*/ 442672 h 603264"/>
                  <a:gd name="connsiteX31" fmla="*/ 399581 w 609332"/>
                  <a:gd name="connsiteY31" fmla="*/ 454309 h 603264"/>
                  <a:gd name="connsiteX32" fmla="*/ 369138 w 609332"/>
                  <a:gd name="connsiteY32" fmla="*/ 457098 h 603264"/>
                  <a:gd name="connsiteX33" fmla="*/ 360660 w 609332"/>
                  <a:gd name="connsiteY33" fmla="*/ 457098 h 603264"/>
                  <a:gd name="connsiteX34" fmla="*/ 360660 w 609332"/>
                  <a:gd name="connsiteY34" fmla="*/ 419109 h 603264"/>
                  <a:gd name="connsiteX35" fmla="*/ 382914 w 609332"/>
                  <a:gd name="connsiteY35" fmla="*/ 416993 h 603264"/>
                  <a:gd name="connsiteX36" fmla="*/ 390622 w 609332"/>
                  <a:gd name="connsiteY36" fmla="*/ 410742 h 603264"/>
                  <a:gd name="connsiteX37" fmla="*/ 393126 w 609332"/>
                  <a:gd name="connsiteY37" fmla="*/ 396989 h 603264"/>
                  <a:gd name="connsiteX38" fmla="*/ 394572 w 609332"/>
                  <a:gd name="connsiteY38" fmla="*/ 360058 h 603264"/>
                  <a:gd name="connsiteX39" fmla="*/ 398810 w 609332"/>
                  <a:gd name="connsiteY39" fmla="*/ 333609 h 603264"/>
                  <a:gd name="connsiteX40" fmla="*/ 408059 w 609332"/>
                  <a:gd name="connsiteY40" fmla="*/ 316875 h 603264"/>
                  <a:gd name="connsiteX41" fmla="*/ 422895 w 609332"/>
                  <a:gd name="connsiteY41" fmla="*/ 304757 h 603264"/>
                  <a:gd name="connsiteX42" fmla="*/ 405747 w 609332"/>
                  <a:gd name="connsiteY42" fmla="*/ 289850 h 603264"/>
                  <a:gd name="connsiteX43" fmla="*/ 395631 w 609332"/>
                  <a:gd name="connsiteY43" fmla="*/ 263305 h 603264"/>
                  <a:gd name="connsiteX44" fmla="*/ 393030 w 609332"/>
                  <a:gd name="connsiteY44" fmla="*/ 214545 h 603264"/>
                  <a:gd name="connsiteX45" fmla="*/ 390911 w 609332"/>
                  <a:gd name="connsiteY45" fmla="*/ 198676 h 603264"/>
                  <a:gd name="connsiteX46" fmla="*/ 383781 w 609332"/>
                  <a:gd name="connsiteY46" fmla="*/ 192617 h 603264"/>
                  <a:gd name="connsiteX47" fmla="*/ 360660 w 609332"/>
                  <a:gd name="connsiteY47" fmla="*/ 190501 h 603264"/>
                  <a:gd name="connsiteX48" fmla="*/ 228345 w 609332"/>
                  <a:gd name="connsiteY48" fmla="*/ 152633 h 603264"/>
                  <a:gd name="connsiteX49" fmla="*/ 236817 w 609332"/>
                  <a:gd name="connsiteY49" fmla="*/ 152633 h 603264"/>
                  <a:gd name="connsiteX50" fmla="*/ 236817 w 609332"/>
                  <a:gd name="connsiteY50" fmla="*/ 190520 h 603264"/>
                  <a:gd name="connsiteX51" fmla="*/ 214192 w 609332"/>
                  <a:gd name="connsiteY51" fmla="*/ 192443 h 603264"/>
                  <a:gd name="connsiteX52" fmla="*/ 206875 w 609332"/>
                  <a:gd name="connsiteY52" fmla="*/ 198501 h 603264"/>
                  <a:gd name="connsiteX53" fmla="*/ 204468 w 609332"/>
                  <a:gd name="connsiteY53" fmla="*/ 212348 h 603264"/>
                  <a:gd name="connsiteX54" fmla="*/ 203024 w 609332"/>
                  <a:gd name="connsiteY54" fmla="*/ 250138 h 603264"/>
                  <a:gd name="connsiteX55" fmla="*/ 198884 w 609332"/>
                  <a:gd name="connsiteY55" fmla="*/ 275524 h 603264"/>
                  <a:gd name="connsiteX56" fmla="*/ 190412 w 609332"/>
                  <a:gd name="connsiteY56" fmla="*/ 291583 h 603264"/>
                  <a:gd name="connsiteX57" fmla="*/ 174622 w 609332"/>
                  <a:gd name="connsiteY57" fmla="*/ 304853 h 603264"/>
                  <a:gd name="connsiteX58" fmla="*/ 189930 w 609332"/>
                  <a:gd name="connsiteY58" fmla="*/ 317449 h 603264"/>
                  <a:gd name="connsiteX59" fmla="*/ 199077 w 609332"/>
                  <a:gd name="connsiteY59" fmla="*/ 334950 h 603264"/>
                  <a:gd name="connsiteX60" fmla="*/ 203216 w 609332"/>
                  <a:gd name="connsiteY60" fmla="*/ 362548 h 603264"/>
                  <a:gd name="connsiteX61" fmla="*/ 204468 w 609332"/>
                  <a:gd name="connsiteY61" fmla="*/ 396203 h 603264"/>
                  <a:gd name="connsiteX62" fmla="*/ 206971 w 609332"/>
                  <a:gd name="connsiteY62" fmla="*/ 410723 h 603264"/>
                  <a:gd name="connsiteX63" fmla="*/ 214577 w 609332"/>
                  <a:gd name="connsiteY63" fmla="*/ 417070 h 603264"/>
                  <a:gd name="connsiteX64" fmla="*/ 236817 w 609332"/>
                  <a:gd name="connsiteY64" fmla="*/ 419185 h 603264"/>
                  <a:gd name="connsiteX65" fmla="*/ 236817 w 609332"/>
                  <a:gd name="connsiteY65" fmla="*/ 457264 h 603264"/>
                  <a:gd name="connsiteX66" fmla="*/ 228345 w 609332"/>
                  <a:gd name="connsiteY66" fmla="*/ 457264 h 603264"/>
                  <a:gd name="connsiteX67" fmla="*/ 195514 w 609332"/>
                  <a:gd name="connsiteY67" fmla="*/ 453803 h 603264"/>
                  <a:gd name="connsiteX68" fmla="*/ 176259 w 609332"/>
                  <a:gd name="connsiteY68" fmla="*/ 442456 h 603264"/>
                  <a:gd name="connsiteX69" fmla="*/ 165669 w 609332"/>
                  <a:gd name="connsiteY69" fmla="*/ 422839 h 603264"/>
                  <a:gd name="connsiteX70" fmla="*/ 162973 w 609332"/>
                  <a:gd name="connsiteY70" fmla="*/ 386203 h 603264"/>
                  <a:gd name="connsiteX71" fmla="*/ 160470 w 609332"/>
                  <a:gd name="connsiteY71" fmla="*/ 348220 h 603264"/>
                  <a:gd name="connsiteX72" fmla="*/ 149976 w 609332"/>
                  <a:gd name="connsiteY72" fmla="*/ 330239 h 603264"/>
                  <a:gd name="connsiteX73" fmla="*/ 128217 w 609332"/>
                  <a:gd name="connsiteY73" fmla="*/ 323892 h 603264"/>
                  <a:gd name="connsiteX74" fmla="*/ 128217 w 609332"/>
                  <a:gd name="connsiteY74" fmla="*/ 285813 h 603264"/>
                  <a:gd name="connsiteX75" fmla="*/ 145643 w 609332"/>
                  <a:gd name="connsiteY75" fmla="*/ 282351 h 603264"/>
                  <a:gd name="connsiteX76" fmla="*/ 155848 w 609332"/>
                  <a:gd name="connsiteY76" fmla="*/ 272736 h 603264"/>
                  <a:gd name="connsiteX77" fmla="*/ 161625 w 609332"/>
                  <a:gd name="connsiteY77" fmla="*/ 255908 h 603264"/>
                  <a:gd name="connsiteX78" fmla="*/ 162973 w 609332"/>
                  <a:gd name="connsiteY78" fmla="*/ 229368 h 603264"/>
                  <a:gd name="connsiteX79" fmla="*/ 165765 w 609332"/>
                  <a:gd name="connsiteY79" fmla="*/ 186673 h 603264"/>
                  <a:gd name="connsiteX80" fmla="*/ 176163 w 609332"/>
                  <a:gd name="connsiteY80" fmla="*/ 167153 h 603264"/>
                  <a:gd name="connsiteX81" fmla="*/ 197921 w 609332"/>
                  <a:gd name="connsiteY81" fmla="*/ 155518 h 603264"/>
                  <a:gd name="connsiteX82" fmla="*/ 228345 w 609332"/>
                  <a:gd name="connsiteY82" fmla="*/ 152633 h 603264"/>
                  <a:gd name="connsiteX83" fmla="*/ 50176 w 609332"/>
                  <a:gd name="connsiteY83" fmla="*/ 50103 h 603264"/>
                  <a:gd name="connsiteX84" fmla="*/ 50176 w 609332"/>
                  <a:gd name="connsiteY84" fmla="*/ 553257 h 603264"/>
                  <a:gd name="connsiteX85" fmla="*/ 559156 w 609332"/>
                  <a:gd name="connsiteY85" fmla="*/ 553257 h 603264"/>
                  <a:gd name="connsiteX86" fmla="*/ 559156 w 609332"/>
                  <a:gd name="connsiteY86" fmla="*/ 50103 h 603264"/>
                  <a:gd name="connsiteX87" fmla="*/ 0 w 609332"/>
                  <a:gd name="connsiteY87" fmla="*/ 0 h 603264"/>
                  <a:gd name="connsiteX88" fmla="*/ 609332 w 609332"/>
                  <a:gd name="connsiteY88" fmla="*/ 0 h 603264"/>
                  <a:gd name="connsiteX89" fmla="*/ 609332 w 609332"/>
                  <a:gd name="connsiteY89" fmla="*/ 603264 h 603264"/>
                  <a:gd name="connsiteX90" fmla="*/ 0 w 609332"/>
                  <a:gd name="connsiteY90" fmla="*/ 603264 h 60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9332" h="603264">
                    <a:moveTo>
                      <a:pt x="275947" y="344359"/>
                    </a:moveTo>
                    <a:lnTo>
                      <a:pt x="320649" y="344359"/>
                    </a:lnTo>
                    <a:lnTo>
                      <a:pt x="320649" y="376201"/>
                    </a:lnTo>
                    <a:cubicBezTo>
                      <a:pt x="320649" y="388996"/>
                      <a:pt x="319493" y="399193"/>
                      <a:pt x="317277" y="406697"/>
                    </a:cubicBezTo>
                    <a:cubicBezTo>
                      <a:pt x="315061" y="414200"/>
                      <a:pt x="310822" y="420838"/>
                      <a:pt x="304656" y="426802"/>
                    </a:cubicBezTo>
                    <a:cubicBezTo>
                      <a:pt x="298394" y="432670"/>
                      <a:pt x="290494" y="437384"/>
                      <a:pt x="281053" y="440751"/>
                    </a:cubicBezTo>
                    <a:lnTo>
                      <a:pt x="272382" y="422377"/>
                    </a:lnTo>
                    <a:cubicBezTo>
                      <a:pt x="281342" y="419395"/>
                      <a:pt x="287700" y="415258"/>
                      <a:pt x="291554" y="410064"/>
                    </a:cubicBezTo>
                    <a:cubicBezTo>
                      <a:pt x="295311" y="404676"/>
                      <a:pt x="297334" y="397750"/>
                      <a:pt x="297527" y="388900"/>
                    </a:cubicBezTo>
                    <a:lnTo>
                      <a:pt x="275947" y="388900"/>
                    </a:lnTo>
                    <a:close/>
                    <a:moveTo>
                      <a:pt x="275911" y="220517"/>
                    </a:moveTo>
                    <a:lnTo>
                      <a:pt x="320649" y="220517"/>
                    </a:lnTo>
                    <a:lnTo>
                      <a:pt x="320649" y="265114"/>
                    </a:lnTo>
                    <a:lnTo>
                      <a:pt x="275911" y="265114"/>
                    </a:lnTo>
                    <a:close/>
                    <a:moveTo>
                      <a:pt x="360660" y="152704"/>
                    </a:moveTo>
                    <a:lnTo>
                      <a:pt x="369042" y="152704"/>
                    </a:lnTo>
                    <a:cubicBezTo>
                      <a:pt x="383300" y="152704"/>
                      <a:pt x="394283" y="153762"/>
                      <a:pt x="401990" y="155974"/>
                    </a:cubicBezTo>
                    <a:cubicBezTo>
                      <a:pt x="409600" y="158282"/>
                      <a:pt x="415959" y="162033"/>
                      <a:pt x="421161" y="167323"/>
                    </a:cubicBezTo>
                    <a:cubicBezTo>
                      <a:pt x="426364" y="172612"/>
                      <a:pt x="429928" y="179152"/>
                      <a:pt x="431759" y="187039"/>
                    </a:cubicBezTo>
                    <a:cubicBezTo>
                      <a:pt x="433589" y="194733"/>
                      <a:pt x="434456" y="206947"/>
                      <a:pt x="434456" y="223585"/>
                    </a:cubicBezTo>
                    <a:cubicBezTo>
                      <a:pt x="434456" y="242916"/>
                      <a:pt x="435323" y="255515"/>
                      <a:pt x="436865" y="261478"/>
                    </a:cubicBezTo>
                    <a:cubicBezTo>
                      <a:pt x="439273" y="269845"/>
                      <a:pt x="442741" y="275904"/>
                      <a:pt x="447462" y="279559"/>
                    </a:cubicBezTo>
                    <a:cubicBezTo>
                      <a:pt x="452279" y="283214"/>
                      <a:pt x="459504" y="285233"/>
                      <a:pt x="469235" y="285810"/>
                    </a:cubicBezTo>
                    <a:lnTo>
                      <a:pt x="469235" y="323896"/>
                    </a:lnTo>
                    <a:lnTo>
                      <a:pt x="469331" y="323896"/>
                    </a:lnTo>
                    <a:cubicBezTo>
                      <a:pt x="461527" y="324280"/>
                      <a:pt x="455747" y="325435"/>
                      <a:pt x="451894" y="327358"/>
                    </a:cubicBezTo>
                    <a:cubicBezTo>
                      <a:pt x="447944" y="329185"/>
                      <a:pt x="444668" y="332455"/>
                      <a:pt x="441874" y="336976"/>
                    </a:cubicBezTo>
                    <a:cubicBezTo>
                      <a:pt x="438984" y="341400"/>
                      <a:pt x="436961" y="347074"/>
                      <a:pt x="435901" y="353806"/>
                    </a:cubicBezTo>
                    <a:cubicBezTo>
                      <a:pt x="435034" y="358903"/>
                      <a:pt x="434552" y="367655"/>
                      <a:pt x="434552" y="380158"/>
                    </a:cubicBezTo>
                    <a:cubicBezTo>
                      <a:pt x="434552" y="400643"/>
                      <a:pt x="433589" y="414973"/>
                      <a:pt x="431759" y="423148"/>
                    </a:cubicBezTo>
                    <a:cubicBezTo>
                      <a:pt x="429928" y="431227"/>
                      <a:pt x="426556" y="437767"/>
                      <a:pt x="421547" y="442672"/>
                    </a:cubicBezTo>
                    <a:cubicBezTo>
                      <a:pt x="416537" y="447673"/>
                      <a:pt x="409215" y="451424"/>
                      <a:pt x="399581" y="454309"/>
                    </a:cubicBezTo>
                    <a:cubicBezTo>
                      <a:pt x="393126" y="456232"/>
                      <a:pt x="382914" y="457194"/>
                      <a:pt x="369138" y="457098"/>
                    </a:cubicBezTo>
                    <a:lnTo>
                      <a:pt x="360660" y="457098"/>
                    </a:lnTo>
                    <a:lnTo>
                      <a:pt x="360660" y="419109"/>
                    </a:lnTo>
                    <a:cubicBezTo>
                      <a:pt x="372028" y="419109"/>
                      <a:pt x="379446" y="418436"/>
                      <a:pt x="382914" y="416993"/>
                    </a:cubicBezTo>
                    <a:cubicBezTo>
                      <a:pt x="386383" y="415550"/>
                      <a:pt x="388887" y="413531"/>
                      <a:pt x="390622" y="410742"/>
                    </a:cubicBezTo>
                    <a:cubicBezTo>
                      <a:pt x="392259" y="408049"/>
                      <a:pt x="393030" y="403432"/>
                      <a:pt x="393126" y="396989"/>
                    </a:cubicBezTo>
                    <a:cubicBezTo>
                      <a:pt x="393126" y="390641"/>
                      <a:pt x="393704" y="378235"/>
                      <a:pt x="394572" y="360058"/>
                    </a:cubicBezTo>
                    <a:cubicBezTo>
                      <a:pt x="395053" y="349190"/>
                      <a:pt x="396498" y="340342"/>
                      <a:pt x="398810" y="333609"/>
                    </a:cubicBezTo>
                    <a:cubicBezTo>
                      <a:pt x="401123" y="327069"/>
                      <a:pt x="404205" y="321491"/>
                      <a:pt x="408059" y="316875"/>
                    </a:cubicBezTo>
                    <a:cubicBezTo>
                      <a:pt x="412009" y="312259"/>
                      <a:pt x="416922" y="308219"/>
                      <a:pt x="422895" y="304757"/>
                    </a:cubicBezTo>
                    <a:cubicBezTo>
                      <a:pt x="415092" y="299660"/>
                      <a:pt x="409408" y="294755"/>
                      <a:pt x="405747" y="289850"/>
                    </a:cubicBezTo>
                    <a:cubicBezTo>
                      <a:pt x="400834" y="282925"/>
                      <a:pt x="397462" y="274077"/>
                      <a:pt x="395631" y="263305"/>
                    </a:cubicBezTo>
                    <a:cubicBezTo>
                      <a:pt x="394475" y="255900"/>
                      <a:pt x="393608" y="239646"/>
                      <a:pt x="393030" y="214545"/>
                    </a:cubicBezTo>
                    <a:cubicBezTo>
                      <a:pt x="392837" y="206562"/>
                      <a:pt x="392259" y="201273"/>
                      <a:pt x="390911" y="198676"/>
                    </a:cubicBezTo>
                    <a:cubicBezTo>
                      <a:pt x="389562" y="196079"/>
                      <a:pt x="387250" y="194059"/>
                      <a:pt x="383781" y="192617"/>
                    </a:cubicBezTo>
                    <a:cubicBezTo>
                      <a:pt x="380313" y="191174"/>
                      <a:pt x="372606" y="190501"/>
                      <a:pt x="360660" y="190501"/>
                    </a:cubicBezTo>
                    <a:close/>
                    <a:moveTo>
                      <a:pt x="228345" y="152633"/>
                    </a:moveTo>
                    <a:lnTo>
                      <a:pt x="236817" y="152633"/>
                    </a:lnTo>
                    <a:lnTo>
                      <a:pt x="236817" y="190520"/>
                    </a:lnTo>
                    <a:cubicBezTo>
                      <a:pt x="225071" y="190520"/>
                      <a:pt x="217562" y="191097"/>
                      <a:pt x="214192" y="192443"/>
                    </a:cubicBezTo>
                    <a:cubicBezTo>
                      <a:pt x="210919" y="193789"/>
                      <a:pt x="208415" y="195809"/>
                      <a:pt x="206875" y="198501"/>
                    </a:cubicBezTo>
                    <a:cubicBezTo>
                      <a:pt x="205238" y="201193"/>
                      <a:pt x="204468" y="205809"/>
                      <a:pt x="204468" y="212348"/>
                    </a:cubicBezTo>
                    <a:cubicBezTo>
                      <a:pt x="204468" y="218983"/>
                      <a:pt x="203890" y="231580"/>
                      <a:pt x="203024" y="250138"/>
                    </a:cubicBezTo>
                    <a:cubicBezTo>
                      <a:pt x="202446" y="260620"/>
                      <a:pt x="201002" y="269082"/>
                      <a:pt x="198884" y="275524"/>
                    </a:cubicBezTo>
                    <a:cubicBezTo>
                      <a:pt x="196670" y="282063"/>
                      <a:pt x="193781" y="287448"/>
                      <a:pt x="190412" y="291583"/>
                    </a:cubicBezTo>
                    <a:cubicBezTo>
                      <a:pt x="186946" y="295910"/>
                      <a:pt x="181651" y="300237"/>
                      <a:pt x="174622" y="304853"/>
                    </a:cubicBezTo>
                    <a:cubicBezTo>
                      <a:pt x="180880" y="308410"/>
                      <a:pt x="185983" y="312545"/>
                      <a:pt x="189930" y="317449"/>
                    </a:cubicBezTo>
                    <a:cubicBezTo>
                      <a:pt x="193878" y="322257"/>
                      <a:pt x="196958" y="328027"/>
                      <a:pt x="199077" y="334950"/>
                    </a:cubicBezTo>
                    <a:cubicBezTo>
                      <a:pt x="201195" y="341874"/>
                      <a:pt x="202543" y="351009"/>
                      <a:pt x="203216" y="362548"/>
                    </a:cubicBezTo>
                    <a:cubicBezTo>
                      <a:pt x="204083" y="380145"/>
                      <a:pt x="204468" y="391299"/>
                      <a:pt x="204468" y="396203"/>
                    </a:cubicBezTo>
                    <a:cubicBezTo>
                      <a:pt x="204468" y="403223"/>
                      <a:pt x="205335" y="408031"/>
                      <a:pt x="206971" y="410723"/>
                    </a:cubicBezTo>
                    <a:cubicBezTo>
                      <a:pt x="208704" y="413512"/>
                      <a:pt x="211207" y="415531"/>
                      <a:pt x="214577" y="417070"/>
                    </a:cubicBezTo>
                    <a:cubicBezTo>
                      <a:pt x="218043" y="418512"/>
                      <a:pt x="225456" y="419185"/>
                      <a:pt x="236817" y="419185"/>
                    </a:cubicBezTo>
                    <a:lnTo>
                      <a:pt x="236817" y="457264"/>
                    </a:lnTo>
                    <a:lnTo>
                      <a:pt x="228345" y="457264"/>
                    </a:lnTo>
                    <a:cubicBezTo>
                      <a:pt x="214096" y="457264"/>
                      <a:pt x="203120" y="456110"/>
                      <a:pt x="195514" y="453803"/>
                    </a:cubicBezTo>
                    <a:cubicBezTo>
                      <a:pt x="187908" y="451495"/>
                      <a:pt x="181458" y="447745"/>
                      <a:pt x="176259" y="442456"/>
                    </a:cubicBezTo>
                    <a:cubicBezTo>
                      <a:pt x="170964" y="437167"/>
                      <a:pt x="167498" y="430628"/>
                      <a:pt x="165669" y="422839"/>
                    </a:cubicBezTo>
                    <a:cubicBezTo>
                      <a:pt x="163839" y="415051"/>
                      <a:pt x="162973" y="402838"/>
                      <a:pt x="162973" y="386203"/>
                    </a:cubicBezTo>
                    <a:cubicBezTo>
                      <a:pt x="162973" y="366683"/>
                      <a:pt x="162106" y="354086"/>
                      <a:pt x="160470" y="348220"/>
                    </a:cubicBezTo>
                    <a:cubicBezTo>
                      <a:pt x="158159" y="339758"/>
                      <a:pt x="154597" y="333796"/>
                      <a:pt x="149976" y="330239"/>
                    </a:cubicBezTo>
                    <a:cubicBezTo>
                      <a:pt x="145162" y="326488"/>
                      <a:pt x="138037" y="324373"/>
                      <a:pt x="128217" y="323892"/>
                    </a:cubicBezTo>
                    <a:lnTo>
                      <a:pt x="128217" y="285813"/>
                    </a:lnTo>
                    <a:cubicBezTo>
                      <a:pt x="136015" y="285429"/>
                      <a:pt x="141792" y="284178"/>
                      <a:pt x="145643" y="282351"/>
                    </a:cubicBezTo>
                    <a:cubicBezTo>
                      <a:pt x="149590" y="280428"/>
                      <a:pt x="152960" y="277255"/>
                      <a:pt x="155848" y="272736"/>
                    </a:cubicBezTo>
                    <a:cubicBezTo>
                      <a:pt x="158640" y="268216"/>
                      <a:pt x="160662" y="262639"/>
                      <a:pt x="161625" y="255908"/>
                    </a:cubicBezTo>
                    <a:cubicBezTo>
                      <a:pt x="162491" y="250811"/>
                      <a:pt x="162973" y="242061"/>
                      <a:pt x="162973" y="229368"/>
                    </a:cubicBezTo>
                    <a:cubicBezTo>
                      <a:pt x="162973" y="208982"/>
                      <a:pt x="163936" y="194751"/>
                      <a:pt x="165765" y="186673"/>
                    </a:cubicBezTo>
                    <a:cubicBezTo>
                      <a:pt x="167690" y="178596"/>
                      <a:pt x="171156" y="172057"/>
                      <a:pt x="176163" y="167153"/>
                    </a:cubicBezTo>
                    <a:cubicBezTo>
                      <a:pt x="181169" y="162249"/>
                      <a:pt x="188390" y="158403"/>
                      <a:pt x="197921" y="155518"/>
                    </a:cubicBezTo>
                    <a:cubicBezTo>
                      <a:pt x="204372" y="153595"/>
                      <a:pt x="214481" y="152633"/>
                      <a:pt x="228345" y="152633"/>
                    </a:cubicBezTo>
                    <a:close/>
                    <a:moveTo>
                      <a:pt x="50176" y="50103"/>
                    </a:moveTo>
                    <a:lnTo>
                      <a:pt x="50176" y="553257"/>
                    </a:lnTo>
                    <a:lnTo>
                      <a:pt x="559156" y="553257"/>
                    </a:lnTo>
                    <a:lnTo>
                      <a:pt x="559156" y="50103"/>
                    </a:lnTo>
                    <a:close/>
                    <a:moveTo>
                      <a:pt x="0" y="0"/>
                    </a:moveTo>
                    <a:lnTo>
                      <a:pt x="609332" y="0"/>
                    </a:lnTo>
                    <a:lnTo>
                      <a:pt x="609332" y="603264"/>
                    </a:lnTo>
                    <a:lnTo>
                      <a:pt x="0" y="6032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项目实施总体规划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783d8b7-5126-4031-9a04-168a0cda8c61.source.3.zh-Hans.pptx">
            <a:extLst>
              <a:ext uri="{FF2B5EF4-FFF2-40B4-BE49-F238E27FC236}">
                <a16:creationId id="{1C988E6F-56F0-5ACB-483B-1FBD06ADBC17}"/>
              </a:ext>
            </a:extLst>
          </p:cNvPr>
          <p:cNvGrpSpPr/>
          <p:nvPr/>
        </p:nvGrpSpPr>
        <p:grpSpPr>
          <a:xfrm>
            <a:off x="660398" y="1130301"/>
            <a:ext cx="10880727" cy="5003799"/>
            <a:chOff x="660398" y="1130301"/>
            <a:chExt cx="10880727" cy="5003799"/>
          </a:xfrm>
        </p:grpSpPr>
        <p:grpSp>
          <p:nvGrpSpPr>
            <p:cNvPr id="34" name="组合 33">
              <a:extLst>
                <a:ext uri="{FF2B5EF4-FFF2-40B4-BE49-F238E27FC236}">
                  <a16:creationId id="{E28F68EE-DF2F-8909-70D2-448F206A6902}"/>
                </a:ext>
              </a:extLst>
            </p:cNvPr>
            <p:cNvGrpSpPr/>
            <p:nvPr/>
          </p:nvGrpSpPr>
          <p:grpSpPr>
            <a:xfrm>
              <a:off x="660398" y="2069162"/>
              <a:ext cx="10858502" cy="4064938"/>
              <a:chOff x="660398" y="2069162"/>
              <a:chExt cx="10858502" cy="4064938"/>
            </a:xfrm>
          </p:grpSpPr>
          <p:grpSp>
            <p:nvGrpSpPr>
              <p:cNvPr id="32" name="组合 31">
                <a:extLst>
                  <a:ext uri="{FF2B5EF4-FFF2-40B4-BE49-F238E27FC236}">
                    <a16:creationId id="{2A154157-3542-AD1F-55C8-4092BEA218FD}"/>
                  </a:ext>
                </a:extLst>
              </p:cNvPr>
              <p:cNvGrpSpPr/>
              <p:nvPr/>
            </p:nvGrpSpPr>
            <p:grpSpPr>
              <a:xfrm>
                <a:off x="660398" y="2069162"/>
                <a:ext cx="3495940" cy="4064938"/>
                <a:chOff x="660398" y="2069162"/>
                <a:chExt cx="3495940" cy="4064938"/>
              </a:xfrm>
            </p:grpSpPr>
            <p:sp>
              <p:nvSpPr>
                <p:cNvPr id="4" name="Bullet1">
                  <a:extLst>
                    <a:ext uri="{FF2B5EF4-FFF2-40B4-BE49-F238E27FC236}">
                      <a16:creationId id="{60D38A0C-BEDB-B695-A90F-FA2B13A48F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398" y="4006843"/>
                  <a:ext cx="3495940" cy="7703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起步阶段目标</a:t>
                  </a:r>
                  <a:endParaRPr lang="en-US" dirty="0"/>
                </a:p>
              </p:txBody>
            </p:sp>
            <p:sp>
              <p:nvSpPr>
                <p:cNvPr id="5" name="Text1">
                  <a:extLst>
                    <a:ext uri="{FF2B5EF4-FFF2-40B4-BE49-F238E27FC236}">
                      <a16:creationId id="{0D54E5C7-A269-5595-E1C1-CC2A6DB8D9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398" y="4777146"/>
                  <a:ext cx="3495940" cy="13569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在起步阶段，核心任务是明确需求分析和可行性研究，组建团队并确定技术框架，为项目奠定基础。</a:t>
                  </a:r>
                  <a:endParaRPr lang="en-US" dirty="0"/>
                </a:p>
              </p:txBody>
            </p:sp>
            <p:sp>
              <p:nvSpPr>
                <p:cNvPr id="6" name="Picture1">
                  <a:extLst>
                    <a:ext uri="{FF2B5EF4-FFF2-40B4-BE49-F238E27FC236}">
                      <a16:creationId id="{21D8F096-4B33-AF02-7A9D-0AF6F81F8940}"/>
                    </a:ext>
                  </a:extLst>
                </p:cNvPr>
                <p:cNvSpPr/>
                <p:nvPr/>
              </p:nvSpPr>
              <p:spPr bwMode="auto">
                <a:xfrm>
                  <a:off x="1566876" y="2069162"/>
                  <a:ext cx="1682984" cy="1682984"/>
                </a:xfrm>
                <a:prstGeom prst="ellipse">
                  <a:avLst/>
                </a:prstGeom>
                <a:blipFill>
                  <a:blip r:embed="rId4"/>
                  <a:srcRect/>
                  <a:stretch>
                    <a:fillRect l="-25000" t="0" r="-25000" b="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id="{6FE98081-17D7-AFF7-3BCA-213FD34A72A9}"/>
                  </a:ext>
                </a:extLst>
              </p:cNvPr>
              <p:cNvGrpSpPr/>
              <p:nvPr/>
            </p:nvGrpSpPr>
            <p:grpSpPr>
              <a:xfrm>
                <a:off x="4341679" y="2069162"/>
                <a:ext cx="3495940" cy="4064938"/>
                <a:chOff x="4341679" y="2069162"/>
                <a:chExt cx="3495940" cy="4064938"/>
              </a:xfrm>
            </p:grpSpPr>
            <p:sp>
              <p:nvSpPr>
                <p:cNvPr id="13" name="Bullet2">
                  <a:extLst>
                    <a:ext uri="{FF2B5EF4-FFF2-40B4-BE49-F238E27FC236}">
                      <a16:creationId id="{3FB5CC99-CEC4-92E2-399B-153DFDD463C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1679" y="4006843"/>
                  <a:ext cx="3495940" cy="7703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具体规划实施</a:t>
                  </a:r>
                  <a:endParaRPr lang="en-US" dirty="0"/>
                </a:p>
              </p:txBody>
            </p:sp>
            <p:sp>
              <p:nvSpPr>
                <p:cNvPr id="21" name="Text2">
                  <a:extLst>
                    <a:ext uri="{FF2B5EF4-FFF2-40B4-BE49-F238E27FC236}">
                      <a16:creationId id="{0ADF3CC7-4B35-88C9-4C3C-B39510AC04D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1679" y="4777146"/>
                  <a:ext cx="3495940" cy="13569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规划阶段需要制定详细的开发计划，包括功能模块设计、算法选择以及数据集准备，确保项目有序推进。</a:t>
                  </a:r>
                  <a:endParaRPr lang="en-US" dirty="0"/>
                </a:p>
              </p:txBody>
            </p:sp>
            <p:sp>
              <p:nvSpPr>
                <p:cNvPr id="22" name="Picture2">
                  <a:extLst>
                    <a:ext uri="{FF2B5EF4-FFF2-40B4-BE49-F238E27FC236}">
                      <a16:creationId id="{56A8752F-AF25-EC45-D666-338824E37CB1}"/>
                    </a:ext>
                  </a:extLst>
                </p:cNvPr>
                <p:cNvSpPr/>
                <p:nvPr/>
              </p:nvSpPr>
              <p:spPr bwMode="auto">
                <a:xfrm>
                  <a:off x="5248157" y="2069162"/>
                  <a:ext cx="1682984" cy="1682984"/>
                </a:xfrm>
                <a:prstGeom prst="ellipse">
                  <a:avLst/>
                </a:prstGeom>
                <a:blipFill>
                  <a:blip r:embed="rId5"/>
                  <a:srcRect/>
                  <a:stretch>
                    <a:fillRect l="-25000" t="0" r="-25000" b="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id="{DC97D16F-3CB8-63F6-3097-215B9BA886E0}"/>
                  </a:ext>
                </a:extLst>
              </p:cNvPr>
              <p:cNvGrpSpPr/>
              <p:nvPr/>
            </p:nvGrpSpPr>
            <p:grpSpPr>
              <a:xfrm>
                <a:off x="8022960" y="2069162"/>
                <a:ext cx="3495940" cy="4064938"/>
                <a:chOff x="8022960" y="2069162"/>
                <a:chExt cx="3495940" cy="4064938"/>
              </a:xfrm>
            </p:grpSpPr>
            <p:sp>
              <p:nvSpPr>
                <p:cNvPr id="24" name="Bullet3">
                  <a:extLst>
                    <a:ext uri="{FF2B5EF4-FFF2-40B4-BE49-F238E27FC236}">
                      <a16:creationId id="{AE47D7B6-515E-5201-740F-12C72A9F8E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22960" y="4006843"/>
                  <a:ext cx="3495940" cy="7703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发展与成熟阶段</a:t>
                  </a:r>
                  <a:endParaRPr lang="en-US" dirty="0"/>
                </a:p>
              </p:txBody>
            </p:sp>
            <p:sp>
              <p:nvSpPr>
                <p:cNvPr id="25" name="Text3">
                  <a:extLst>
                    <a:ext uri="{FF2B5EF4-FFF2-40B4-BE49-F238E27FC236}">
                      <a16:creationId id="{EFF03F75-E5C8-BE1D-0FEB-DE36BF4504C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22960" y="4777146"/>
                  <a:ext cx="3495940" cy="13569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400" dirty="0">
                      <a:cs typeface="+mn-ea"/>
                      <a:sym typeface="+mn-lt"/>
                    </a:rPr>
                    <a:t>发展阶段专注于系统优化和性能提升，而成熟阶段则侧重于用户反馈收集及功能扩展，以完善最终产品。</a:t>
                  </a:r>
                  <a:endParaRPr lang="en-US" dirty="0"/>
                </a:p>
              </p:txBody>
            </p:sp>
            <p:sp>
              <p:nvSpPr>
                <p:cNvPr id="26" name="Picture3">
                  <a:extLst>
                    <a:ext uri="{FF2B5EF4-FFF2-40B4-BE49-F238E27FC236}">
                      <a16:creationId id="{27967BF3-CC09-CDC0-CAEC-D89ED763C6FC}"/>
                    </a:ext>
                  </a:extLst>
                </p:cNvPr>
                <p:cNvSpPr/>
                <p:nvPr/>
              </p:nvSpPr>
              <p:spPr bwMode="auto">
                <a:xfrm>
                  <a:off x="8929438" y="2069162"/>
                  <a:ext cx="1682984" cy="1682984"/>
                </a:xfrm>
                <a:prstGeom prst="ellipse">
                  <a:avLst/>
                </a:prstGeom>
                <a:blipFill>
                  <a:blip r:embed="rId6"/>
                  <a:srcRect/>
                  <a:stretch>
                    <a:fillRect l="-25000" t="0" r="-25000" b="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5" name="Title">
              <a:extLst>
                <a:ext uri="{FF2B5EF4-FFF2-40B4-BE49-F238E27FC236}">
                  <a16:creationId id="{19875E1F-F7F1-70D9-740B-1BFC794FD7CC}"/>
                </a:ext>
              </a:extLst>
            </p:cNvPr>
            <p:cNvSpPr/>
            <p:nvPr/>
          </p:nvSpPr>
          <p:spPr>
            <a:xfrm>
              <a:off x="660400" y="1130301"/>
              <a:ext cx="10858500" cy="494692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cs typeface="+mn-ea"/>
                  <a:sym typeface="+mn-lt"/>
                </a:rPr>
                <a:t>起步阶段、具体规划、发展阶段及成熟阶段的核心任务。</a:t>
              </a:r>
              <a:endParaRPr lang="en-US" dirty="0"/>
            </a:p>
          </p:txBody>
        </p:sp>
        <p:grpSp>
          <p:nvGrpSpPr>
            <p:cNvPr id="36" name="组合 35">
              <a:extLst>
                <a:ext uri="{FF2B5EF4-FFF2-40B4-BE49-F238E27FC236}">
                  <a16:creationId id="{E1559DD9-D8AD-7033-66D3-1563A5BB9CAA}"/>
                </a:ext>
              </a:extLst>
            </p:cNvPr>
            <p:cNvGrpSpPr/>
            <p:nvPr/>
          </p:nvGrpSpPr>
          <p:grpSpPr>
            <a:xfrm>
              <a:off x="695325" y="1711396"/>
              <a:ext cx="10845800" cy="0"/>
              <a:chOff x="695325" y="1711396"/>
              <a:chExt cx="10845800" cy="0"/>
            </a:xfrm>
          </p:grpSpPr>
          <p:cxnSp>
            <p:nvCxnSpPr>
              <p:cNvPr id="37" name="í$ḻïdé">
                <a:extLst>
                  <a:ext uri="{FF2B5EF4-FFF2-40B4-BE49-F238E27FC236}">
                    <a16:creationId id="{D9BDBF56-94B8-0409-DEAE-2BBD7A5749DC}"/>
                  </a:ext>
                </a:extLst>
              </p:cNvPr>
              <p:cNvCxnSpPr/>
              <p:nvPr/>
            </p:nvCxnSpPr>
            <p:spPr>
              <a:xfrm>
                <a:off x="695325" y="1711396"/>
                <a:ext cx="10845800" cy="0"/>
              </a:xfrm>
              <a:prstGeom prst="line">
                <a:avLst/>
              </a:prstGeom>
              <a:ln w="12700">
                <a:solidFill>
                  <a:schemeClr val="dk1">
                    <a:lumMod val="10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islïḑè">
                <a:extLst>
                  <a:ext uri="{FF2B5EF4-FFF2-40B4-BE49-F238E27FC236}">
                    <a16:creationId id="{8BAC7F7D-027C-29C8-5AF5-5F223BEEA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325" y="1711396"/>
                <a:ext cx="302260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项目实施详细步骤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风险分析与规避</a:t>
            </a:r>
            <a:endParaRPr lang="en-US" dirty="0"/>
          </a:p>
        </p:txBody>
      </p:sp>
      <p:sp>
        <p:nvSpPr>
          <p:cNvPr id="25" name="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分析市场开拓风险、技术开发风险、营销管理风险及退出机制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a37d9d0-864b-4e9c-b83a-0eeada197174.source.5.zh-Hans.pptx">
            <a:extLst>
              <a:ext uri="{FF2B5EF4-FFF2-40B4-BE49-F238E27FC236}">
                <a16:creationId id="{55606A24-8AC3-95B9-DDD9-FD0216359FA1}"/>
              </a:ext>
            </a:extLst>
          </p:cNvPr>
          <p:cNvGrpSpPr/>
          <p:nvPr/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sp>
          <p:nvSpPr>
            <p:cNvPr id="8" name="矩形 7">
              <a:extLst>
                <a:ext uri="{FF2B5EF4-FFF2-40B4-BE49-F238E27FC236}">
                  <a16:creationId id="{AFF0CE88-02BE-1253-2B39-332C28DBF46A}"/>
                </a:ext>
              </a:extLst>
            </p:cNvPr>
            <p:cNvSpPr/>
            <p:nvPr/>
          </p:nvSpPr>
          <p:spPr>
            <a:xfrm>
              <a:off x="10960100" y="0"/>
              <a:ext cx="1231899" cy="1249229"/>
            </a:xfrm>
            <a:prstGeom prst="rect">
              <a:avLst/>
            </a:prstGeom>
            <a:solidFill>
              <a:schemeClr val="dk1">
                <a:lumMod val="100000"/>
                <a:alpha val="5000"/>
              </a:schemeClr>
            </a:solidFill>
            <a:ln w="9525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defTabSz="913765">
                <a:buSzPct val="25000"/>
              </a:pPr>
              <a:endParaRPr lang="zh-CN" altLang="en-US" sz="2400" b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任意多边形 14">
              <a:extLst>
                <a:ext uri="{FF2B5EF4-FFF2-40B4-BE49-F238E27FC236}">
                  <a16:creationId id="{C879C668-F240-1D6C-E700-BFD9B32964DA}"/>
                </a:ext>
              </a:extLst>
            </p:cNvPr>
            <p:cNvSpPr/>
            <p:nvPr/>
          </p:nvSpPr>
          <p:spPr>
            <a:xfrm>
              <a:off x="11353800" y="6134100"/>
              <a:ext cx="838199" cy="723900"/>
            </a:xfrm>
            <a:custGeom>
              <a:avLst/>
              <a:gdLst>
                <a:gd name="connsiteX0" fmla="*/ 0 w 838199"/>
                <a:gd name="connsiteY0" fmla="*/ 0 h 723900"/>
                <a:gd name="connsiteX1" fmla="*/ 838199 w 838199"/>
                <a:gd name="connsiteY1" fmla="*/ 0 h 723900"/>
                <a:gd name="connsiteX2" fmla="*/ 838199 w 838199"/>
                <a:gd name="connsiteY2" fmla="*/ 723900 h 723900"/>
                <a:gd name="connsiteX3" fmla="*/ 0 w 838199"/>
                <a:gd name="connsiteY3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199" h="723900">
                  <a:moveTo>
                    <a:pt x="0" y="0"/>
                  </a:moveTo>
                  <a:lnTo>
                    <a:pt x="838199" y="0"/>
                  </a:lnTo>
                  <a:lnTo>
                    <a:pt x="838199" y="723900"/>
                  </a:lnTo>
                  <a:lnTo>
                    <a:pt x="0" y="723900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8">
              <a:extLst>
                <a:ext uri="{FF2B5EF4-FFF2-40B4-BE49-F238E27FC236}">
                  <a16:creationId id="{7FBAD250-B908-2E90-BBBE-110AA011874B}"/>
                </a:ext>
              </a:extLst>
            </p:cNvPr>
            <p:cNvSpPr/>
            <p:nvPr/>
          </p:nvSpPr>
          <p:spPr>
            <a:xfrm>
              <a:off x="547782" y="1028700"/>
              <a:ext cx="360000" cy="360000"/>
            </a:xfrm>
            <a:custGeom>
              <a:avLst/>
              <a:gdLst>
                <a:gd name="connsiteX0" fmla="*/ 0 w 2598238"/>
                <a:gd name="connsiteY0" fmla="*/ 0 h 2204784"/>
                <a:gd name="connsiteX1" fmla="*/ 2598238 w 2598238"/>
                <a:gd name="connsiteY1" fmla="*/ 0 h 2204784"/>
                <a:gd name="connsiteX2" fmla="*/ 2598238 w 2598238"/>
                <a:gd name="connsiteY2" fmla="*/ 2204784 h 2204784"/>
                <a:gd name="connsiteX3" fmla="*/ 0 w 2598238"/>
                <a:gd name="connsiteY3" fmla="*/ 2204784 h 22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238" h="2204784">
                  <a:moveTo>
                    <a:pt x="0" y="0"/>
                  </a:moveTo>
                  <a:lnTo>
                    <a:pt x="2598238" y="0"/>
                  </a:lnTo>
                  <a:lnTo>
                    <a:pt x="2598238" y="2204784"/>
                  </a:lnTo>
                  <a:lnTo>
                    <a:pt x="0" y="220478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id="{86032338-B6DF-96A7-C139-2F350CF2E636}"/>
                </a:ext>
              </a:extLst>
            </p:cNvPr>
            <p:cNvSpPr/>
            <p:nvPr/>
          </p:nvSpPr>
          <p:spPr>
            <a:xfrm>
              <a:off x="1" y="5719807"/>
              <a:ext cx="660400" cy="1138193"/>
            </a:xfrm>
            <a:prstGeom prst="rect">
              <a:avLst/>
            </a:prstGeom>
            <a:solidFill>
              <a:schemeClr val="dk1">
                <a:lumMod val="100000"/>
                <a:alpha val="5000"/>
              </a:schemeClr>
            </a:solidFill>
            <a:ln w="9525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defTabSz="913765">
                <a:buSzPct val="25000"/>
              </a:pPr>
              <a:endParaRPr lang="zh-CN" altLang="en-US" sz="2400" b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itle">
              <a:extLst>
                <a:ext uri="{FF2B5EF4-FFF2-40B4-BE49-F238E27FC236}">
                  <a16:creationId id="{5BE3A4C1-1E6A-E7BB-2C35-9A3365B4E0D9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632490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buSzPct val="25000"/>
                <a:defRPr sz="2400" b="1">
                  <a:cs typeface="+mn-ea"/>
                </a:defRPr>
              </a:lvl1pPr>
            </a:lstStyle>
            <a:p>
              <a:pPr/>
              <a:r>
                <a:rPr lang="zh-CN" altLang="en-US" dirty="0">
                  <a:sym typeface="+mn-lt"/>
                </a:rPr>
                <a:t>包括市场开拓风险、技术开发风险、营销管理风险及应对策略。</a:t>
              </a:r>
              <a:endParaRPr lang="en-US" dirty="0"/>
            </a:p>
          </p:txBody>
        </p:sp>
        <p:grpSp>
          <p:nvGrpSpPr>
            <p:cNvPr id="48" name="组合 47">
              <a:extLst>
                <a:ext uri="{FF2B5EF4-FFF2-40B4-BE49-F238E27FC236}">
                  <a16:creationId id="{7619F46F-8F1D-A515-406F-85177D2050C5}"/>
                </a:ext>
              </a:extLst>
            </p:cNvPr>
            <p:cNvGrpSpPr/>
            <p:nvPr/>
          </p:nvGrpSpPr>
          <p:grpSpPr>
            <a:xfrm>
              <a:off x="660402" y="2190750"/>
              <a:ext cx="10858498" cy="3865836"/>
              <a:chOff x="660402" y="2190750"/>
              <a:chExt cx="9030664" cy="3865836"/>
            </a:xfrm>
          </p:grpSpPr>
          <p:grpSp>
            <p:nvGrpSpPr>
              <p:cNvPr id="14" name="组合 13">
                <a:extLst>
                  <a:ext uri="{FF2B5EF4-FFF2-40B4-BE49-F238E27FC236}">
                    <a16:creationId id="{03D63ABD-AEE4-A966-0343-AED54CFDCF5C}"/>
                  </a:ext>
                </a:extLst>
              </p:cNvPr>
              <p:cNvGrpSpPr/>
              <p:nvPr/>
            </p:nvGrpSpPr>
            <p:grpSpPr>
              <a:xfrm>
                <a:off x="660402" y="2190750"/>
                <a:ext cx="1719320" cy="3865836"/>
                <a:chOff x="660401" y="2903682"/>
                <a:chExt cx="3612252" cy="2591705"/>
              </a:xfrm>
            </p:grpSpPr>
            <p:sp>
              <p:nvSpPr>
                <p:cNvPr id="28" name="ComponentBackground1">
                  <a:extLst>
                    <a:ext uri="{FF2B5EF4-FFF2-40B4-BE49-F238E27FC236}">
                      <a16:creationId id="{0B845E08-FDF2-1E78-8849-E8E0DE5AE0B1}"/>
                    </a:ext>
                  </a:extLst>
                </p:cNvPr>
                <p:cNvSpPr/>
                <p:nvPr/>
              </p:nvSpPr>
              <p:spPr>
                <a:xfrm>
                  <a:off x="660401" y="2903682"/>
                  <a:ext cx="3612251" cy="2448098"/>
                </a:xfrm>
                <a:prstGeom prst="rect">
                  <a:avLst/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>
                    <a:sym typeface="+mn-lt"/>
                  </a:endParaRPr>
                </a:p>
              </p:txBody>
            </p:sp>
            <p:sp>
              <p:nvSpPr>
                <p:cNvPr id="29" name="Number1">
                  <a:extLst>
                    <a:ext uri="{FF2B5EF4-FFF2-40B4-BE49-F238E27FC236}">
                      <a16:creationId id="{7A178F45-F24A-EDA7-C5D1-D796F288B1CF}"/>
                    </a:ext>
                  </a:extLst>
                </p:cNvPr>
                <p:cNvSpPr/>
                <p:nvPr/>
              </p:nvSpPr>
              <p:spPr>
                <a:xfrm>
                  <a:off x="1964566" y="5216715"/>
                  <a:ext cx="2308087" cy="278672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anchor="ctr" anchorCtr="1">
                  <a:normAutofit/>
                </a:bodyPr>
                <a:lstStyle/>
                <a:p>
                  <a:pPr algn="ctr" defTabSz="913765">
                    <a:buSzPct val="25000"/>
                  </a:pPr>
                  <a:r>
                    <a:rPr lang="en-US" altLang="zh-CN" sz="1600" b="1">
                      <a:solidFill>
                        <a:srgbClr val="FFFFFF"/>
                      </a:solidFill>
                      <a:cs typeface="+mn-ea"/>
                      <a:sym typeface="+mn-lt"/>
                    </a:rPr>
                    <a:t>1</a:t>
                  </a:r>
                  <a:endParaRPr lang="en-US" altLang="zh-CN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Text1">
                  <a:extLst>
                    <a:ext uri="{FF2B5EF4-FFF2-40B4-BE49-F238E27FC236}">
                      <a16:creationId id="{2E9C2F25-0146-7E5F-7A86-371234B8FA5D}"/>
                    </a:ext>
                  </a:extLst>
                </p:cNvPr>
                <p:cNvSpPr txBox="1"/>
                <p:nvPr/>
              </p:nvSpPr>
              <p:spPr>
                <a:xfrm>
                  <a:off x="754777" y="3652802"/>
                  <a:ext cx="3423497" cy="1108006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在癌症病灶自动勾画系统推广中，可能面临市场接受度低的问题。应对策略包括深入了解用户需求，提供试用版本以增强用户体验，并通过学术合作提升产品信誉。</a:t>
                  </a:r>
                  <a:endParaRPr lang="en-US" dirty="0"/>
                </a:p>
              </p:txBody>
            </p:sp>
            <p:sp>
              <p:nvSpPr>
                <p:cNvPr id="31" name="Bullet1">
                  <a:extLst>
                    <a:ext uri="{FF2B5EF4-FFF2-40B4-BE49-F238E27FC236}">
                      <a16:creationId id="{4450A41C-3411-7B1D-45F7-353967223CC2}"/>
                    </a:ext>
                  </a:extLst>
                </p:cNvPr>
                <p:cNvSpPr txBox="1"/>
                <p:nvPr/>
              </p:nvSpPr>
              <p:spPr>
                <a:xfrm>
                  <a:off x="754777" y="3124920"/>
                  <a:ext cx="3423497" cy="527882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市场开拓风险分析</a:t>
                  </a:r>
                  <a:endParaRPr lang="en-US" dirty="0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id="{3CD8F064-6749-C92F-7AB1-4595754617F5}"/>
                  </a:ext>
                </a:extLst>
              </p:cNvPr>
              <p:cNvGrpSpPr/>
              <p:nvPr/>
            </p:nvGrpSpPr>
            <p:grpSpPr>
              <a:xfrm>
                <a:off x="2488238" y="2190750"/>
                <a:ext cx="1719320" cy="3865836"/>
                <a:chOff x="4283525" y="2903682"/>
                <a:chExt cx="3612252" cy="2591705"/>
              </a:xfrm>
            </p:grpSpPr>
            <p:sp>
              <p:nvSpPr>
                <p:cNvPr id="23" name="ComponentBackground2">
                  <a:extLst>
                    <a:ext uri="{FF2B5EF4-FFF2-40B4-BE49-F238E27FC236}">
                      <a16:creationId id="{E308EE86-866B-294B-40BD-CE7A7A59DDB2}"/>
                    </a:ext>
                  </a:extLst>
                </p:cNvPr>
                <p:cNvSpPr/>
                <p:nvPr/>
              </p:nvSpPr>
              <p:spPr>
                <a:xfrm>
                  <a:off x="4283525" y="2903682"/>
                  <a:ext cx="3612251" cy="2448098"/>
                </a:xfrm>
                <a:prstGeom prst="rect">
                  <a:avLst/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>
                    <a:sym typeface="+mn-lt"/>
                  </a:endParaRPr>
                </a:p>
              </p:txBody>
            </p:sp>
            <p:sp>
              <p:nvSpPr>
                <p:cNvPr id="24" name="Number2">
                  <a:extLst>
                    <a:ext uri="{FF2B5EF4-FFF2-40B4-BE49-F238E27FC236}">
                      <a16:creationId id="{D3F24907-3AD3-561C-EE61-E90AF4FCCF2D}"/>
                    </a:ext>
                  </a:extLst>
                </p:cNvPr>
                <p:cNvSpPr/>
                <p:nvPr/>
              </p:nvSpPr>
              <p:spPr>
                <a:xfrm>
                  <a:off x="5587690" y="5216715"/>
                  <a:ext cx="2308087" cy="278672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anchor="ctr" anchorCtr="1">
                  <a:normAutofit/>
                </a:bodyPr>
                <a:lstStyle/>
                <a:p>
                  <a:pPr algn="ctr" defTabSz="913765">
                    <a:buSzPct val="25000"/>
                  </a:pPr>
                  <a:r>
                    <a:rPr lang="en-US" altLang="zh-CN" sz="1600" b="1">
                      <a:solidFill>
                        <a:srgbClr val="FFFFFF"/>
                      </a:solidFill>
                      <a:cs typeface="+mn-ea"/>
                      <a:sym typeface="+mn-lt"/>
                    </a:rPr>
                    <a:t>2</a:t>
                  </a:r>
                  <a:endParaRPr lang="en-US" altLang="zh-CN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Text2">
                  <a:extLst>
                    <a:ext uri="{FF2B5EF4-FFF2-40B4-BE49-F238E27FC236}">
                      <a16:creationId id="{8A20992B-6BD2-7038-4F60-82F4E8888D85}"/>
                    </a:ext>
                  </a:extLst>
                </p:cNvPr>
                <p:cNvSpPr txBox="1"/>
                <p:nvPr/>
              </p:nvSpPr>
              <p:spPr>
                <a:xfrm>
                  <a:off x="4377901" y="3652802"/>
                  <a:ext cx="3423497" cy="1108006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系统依赖复杂的注意力机制算法，可能存在技术瓶颈。为降低风险，需组建跨学科团队，持续优化算法性能，并建立完善的技术支持体系。</a:t>
                  </a:r>
                  <a:endParaRPr lang="en-US" dirty="0"/>
                </a:p>
              </p:txBody>
            </p:sp>
            <p:sp>
              <p:nvSpPr>
                <p:cNvPr id="26" name="Bullet2">
                  <a:extLst>
                    <a:ext uri="{FF2B5EF4-FFF2-40B4-BE49-F238E27FC236}">
                      <a16:creationId id="{6891068B-A92B-80F7-B30B-7992A4DC0430}"/>
                    </a:ext>
                  </a:extLst>
                </p:cNvPr>
                <p:cNvSpPr txBox="1"/>
                <p:nvPr/>
              </p:nvSpPr>
              <p:spPr>
                <a:xfrm>
                  <a:off x="4377901" y="3124920"/>
                  <a:ext cx="3423497" cy="527882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技术开发风险评估</a:t>
                  </a:r>
                  <a:endParaRPr lang="en-US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id="{206AC66E-5933-55F2-5C03-C01A9048B6B4}"/>
                  </a:ext>
                </a:extLst>
              </p:cNvPr>
              <p:cNvGrpSpPr/>
              <p:nvPr/>
            </p:nvGrpSpPr>
            <p:grpSpPr>
              <a:xfrm>
                <a:off x="4316074" y="2190750"/>
                <a:ext cx="1719320" cy="3865836"/>
                <a:chOff x="7906649" y="2903682"/>
                <a:chExt cx="3612252" cy="2591705"/>
              </a:xfrm>
            </p:grpSpPr>
            <p:sp>
              <p:nvSpPr>
                <p:cNvPr id="19" name="ComponentBackground3">
                  <a:extLst>
                    <a:ext uri="{FF2B5EF4-FFF2-40B4-BE49-F238E27FC236}">
                      <a16:creationId id="{6F0E84A6-1B60-58E8-82E4-20B26B4AAAA5}"/>
                    </a:ext>
                  </a:extLst>
                </p:cNvPr>
                <p:cNvSpPr/>
                <p:nvPr/>
              </p:nvSpPr>
              <p:spPr>
                <a:xfrm>
                  <a:off x="7906649" y="2903682"/>
                  <a:ext cx="3612251" cy="2448098"/>
                </a:xfrm>
                <a:prstGeom prst="rect">
                  <a:avLst/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>
                    <a:sym typeface="+mn-lt"/>
                  </a:endParaRPr>
                </a:p>
              </p:txBody>
            </p:sp>
            <p:sp>
              <p:nvSpPr>
                <p:cNvPr id="20" name="Number3">
                  <a:extLst>
                    <a:ext uri="{FF2B5EF4-FFF2-40B4-BE49-F238E27FC236}">
                      <a16:creationId id="{940953AF-0817-DC50-9D45-6A2C8C6E2A6D}"/>
                    </a:ext>
                  </a:extLst>
                </p:cNvPr>
                <p:cNvSpPr/>
                <p:nvPr/>
              </p:nvSpPr>
              <p:spPr>
                <a:xfrm>
                  <a:off x="9210814" y="5216715"/>
                  <a:ext cx="2308087" cy="278672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anchor="ctr" anchorCtr="1">
                  <a:normAutofit/>
                </a:bodyPr>
                <a:lstStyle/>
                <a:p>
                  <a:pPr algn="ctr" defTabSz="913765">
                    <a:buSzPct val="25000"/>
                  </a:pPr>
                  <a:r>
                    <a:rPr lang="en-US" altLang="zh-CN" sz="1600" b="1">
                      <a:solidFill>
                        <a:srgbClr val="FFFFFF"/>
                      </a:solidFill>
                      <a:cs typeface="+mn-ea"/>
                      <a:sym typeface="+mn-lt"/>
                    </a:rPr>
                    <a:t>3</a:t>
                  </a:r>
                  <a:endParaRPr lang="en-US" altLang="zh-CN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Text3">
                  <a:extLst>
                    <a:ext uri="{FF2B5EF4-FFF2-40B4-BE49-F238E27FC236}">
                      <a16:creationId id="{FB291F32-BF91-812F-50C6-7C35E9AE4977}"/>
                    </a:ext>
                  </a:extLst>
                </p:cNvPr>
                <p:cNvSpPr txBox="1"/>
                <p:nvPr/>
              </p:nvSpPr>
              <p:spPr>
                <a:xfrm>
                  <a:off x="8001025" y="3652802"/>
                  <a:ext cx="3423497" cy="1108006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营销策略不当可能导致品牌认知不足。建议制定精准营销计划，利用专业会议和在线平台扩大影响力，同时关注用户反馈调整策略。</a:t>
                  </a:r>
                  <a:endParaRPr lang="en-US" dirty="0"/>
                </a:p>
              </p:txBody>
            </p:sp>
            <p:sp>
              <p:nvSpPr>
                <p:cNvPr id="22" name="Bullet3">
                  <a:extLst>
                    <a:ext uri="{FF2B5EF4-FFF2-40B4-BE49-F238E27FC236}">
                      <a16:creationId id="{1049AEC6-9057-C34C-A90B-DE5DC97A6E50}"/>
                    </a:ext>
                  </a:extLst>
                </p:cNvPr>
                <p:cNvSpPr txBox="1"/>
                <p:nvPr/>
              </p:nvSpPr>
              <p:spPr>
                <a:xfrm>
                  <a:off x="8001025" y="3124920"/>
                  <a:ext cx="3423497" cy="527882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营销管理风险控制</a:t>
                  </a:r>
                  <a:endParaRPr lang="en-US" dirty="0"/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id="{3F2E9795-2797-643D-AD1F-A0A2CC3614AD}"/>
                  </a:ext>
                </a:extLst>
              </p:cNvPr>
              <p:cNvGrpSpPr/>
              <p:nvPr/>
            </p:nvGrpSpPr>
            <p:grpSpPr>
              <a:xfrm>
                <a:off x="6143910" y="2190750"/>
                <a:ext cx="1719320" cy="3865836"/>
                <a:chOff x="4283525" y="2903682"/>
                <a:chExt cx="3612252" cy="2591705"/>
              </a:xfrm>
            </p:grpSpPr>
            <p:sp>
              <p:nvSpPr>
                <p:cNvPr id="33" name="ComponentBackground4">
                  <a:extLst>
                    <a:ext uri="{FF2B5EF4-FFF2-40B4-BE49-F238E27FC236}">
                      <a16:creationId id="{563B9415-7D96-A1E3-5610-2D9F2402521E}"/>
                    </a:ext>
                  </a:extLst>
                </p:cNvPr>
                <p:cNvSpPr/>
                <p:nvPr/>
              </p:nvSpPr>
              <p:spPr>
                <a:xfrm>
                  <a:off x="4283525" y="2903682"/>
                  <a:ext cx="3612251" cy="2448098"/>
                </a:xfrm>
                <a:prstGeom prst="rect">
                  <a:avLst/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>
                    <a:sym typeface="+mn-lt"/>
                  </a:endParaRPr>
                </a:p>
              </p:txBody>
            </p:sp>
            <p:sp>
              <p:nvSpPr>
                <p:cNvPr id="34" name="Number4">
                  <a:extLst>
                    <a:ext uri="{FF2B5EF4-FFF2-40B4-BE49-F238E27FC236}">
                      <a16:creationId id="{97A1DAB2-9E95-7189-EF1E-D5CCBF132BD7}"/>
                    </a:ext>
                  </a:extLst>
                </p:cNvPr>
                <p:cNvSpPr/>
                <p:nvPr/>
              </p:nvSpPr>
              <p:spPr>
                <a:xfrm>
                  <a:off x="5587690" y="5216715"/>
                  <a:ext cx="2308087" cy="278672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anchor="ctr" anchorCtr="1">
                  <a:normAutofit/>
                </a:bodyPr>
                <a:lstStyle/>
                <a:p>
                  <a:pPr algn="ctr" defTabSz="913765">
                    <a:buSzPct val="25000"/>
                  </a:pPr>
                  <a:r>
                    <a:rPr lang="en-US" altLang="zh-CN" sz="1600" b="1">
                      <a:solidFill>
                        <a:srgbClr val="FFFFFF"/>
                      </a:solidFill>
                      <a:cs typeface="+mn-ea"/>
                      <a:sym typeface="+mn-lt"/>
                    </a:rPr>
                    <a:t>4</a:t>
                  </a:r>
                  <a:endParaRPr lang="en-US" altLang="zh-CN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Text4">
                  <a:extLst>
                    <a:ext uri="{FF2B5EF4-FFF2-40B4-BE49-F238E27FC236}">
                      <a16:creationId id="{AD35EB37-15CB-4CF7-00CD-E25931B94B41}"/>
                    </a:ext>
                  </a:extLst>
                </p:cNvPr>
                <p:cNvSpPr txBox="1"/>
                <p:nvPr/>
              </p:nvSpPr>
              <p:spPr>
                <a:xfrm>
                  <a:off x="4377901" y="3652802"/>
                  <a:ext cx="3423497" cy="1108006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涉及患者数据时存在隐私泄露风险。应采用高级加密技术，遵循相关法律法规，并定期进行安全审计以确保数据安全。</a:t>
                  </a:r>
                  <a:endParaRPr lang="en-US" dirty="0"/>
                </a:p>
              </p:txBody>
            </p:sp>
            <p:sp>
              <p:nvSpPr>
                <p:cNvPr id="40" name="Bullet4">
                  <a:extLst>
                    <a:ext uri="{FF2B5EF4-FFF2-40B4-BE49-F238E27FC236}">
                      <a16:creationId id="{8240992D-94A3-A338-1D83-36E1789BABD0}"/>
                    </a:ext>
                  </a:extLst>
                </p:cNvPr>
                <p:cNvSpPr txBox="1"/>
                <p:nvPr/>
              </p:nvSpPr>
              <p:spPr>
                <a:xfrm>
                  <a:off x="4377901" y="3124920"/>
                  <a:ext cx="3423497" cy="527882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数据安全与隐私保护</a:t>
                  </a:r>
                  <a:endParaRPr lang="en-US" dirty="0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id="{EE56C778-C24B-04BE-757C-6BC3CE6622F5}"/>
                  </a:ext>
                </a:extLst>
              </p:cNvPr>
              <p:cNvGrpSpPr/>
              <p:nvPr/>
            </p:nvGrpSpPr>
            <p:grpSpPr>
              <a:xfrm>
                <a:off x="7971746" y="2190750"/>
                <a:ext cx="1719320" cy="3865836"/>
                <a:chOff x="7906649" y="2903682"/>
                <a:chExt cx="3612252" cy="2591705"/>
              </a:xfrm>
            </p:grpSpPr>
            <p:sp>
              <p:nvSpPr>
                <p:cNvPr id="38" name="ComponentBackground5">
                  <a:extLst>
                    <a:ext uri="{FF2B5EF4-FFF2-40B4-BE49-F238E27FC236}">
                      <a16:creationId id="{016C8772-EC55-FA4D-776E-A0327574298F}"/>
                    </a:ext>
                  </a:extLst>
                </p:cNvPr>
                <p:cNvSpPr/>
                <p:nvPr/>
              </p:nvSpPr>
              <p:spPr>
                <a:xfrm>
                  <a:off x="7906649" y="2903682"/>
                  <a:ext cx="3612251" cy="2448098"/>
                </a:xfrm>
                <a:prstGeom prst="rect">
                  <a:avLst/>
                </a:prstGeom>
                <a:solidFill>
                  <a:schemeClr val="tx1">
                    <a:alpha val="5000"/>
                  </a:schemeClr>
                </a:solidFill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b="1">
                    <a:sym typeface="+mn-lt"/>
                  </a:endParaRPr>
                </a:p>
              </p:txBody>
            </p:sp>
            <p:sp>
              <p:nvSpPr>
                <p:cNvPr id="39" name="Number5">
                  <a:extLst>
                    <a:ext uri="{FF2B5EF4-FFF2-40B4-BE49-F238E27FC236}">
                      <a16:creationId id="{771DA0B0-D3AA-C284-F870-13CDA80DC82D}"/>
                    </a:ext>
                  </a:extLst>
                </p:cNvPr>
                <p:cNvSpPr/>
                <p:nvPr/>
              </p:nvSpPr>
              <p:spPr>
                <a:xfrm>
                  <a:off x="9210814" y="5216715"/>
                  <a:ext cx="2308087" cy="278672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anchor="ctr" anchorCtr="1">
                  <a:normAutofit/>
                </a:bodyPr>
                <a:lstStyle/>
                <a:p>
                  <a:pPr algn="ctr" defTabSz="913765">
                    <a:buSzPct val="25000"/>
                  </a:pPr>
                  <a:r>
                    <a:rPr lang="en-US" altLang="zh-CN" sz="1600" b="1">
                      <a:solidFill>
                        <a:srgbClr val="FFFFFF"/>
                      </a:solidFill>
                      <a:cs typeface="+mn-ea"/>
                      <a:sym typeface="+mn-lt"/>
                    </a:rPr>
                    <a:t>5</a:t>
                  </a:r>
                  <a:endParaRPr lang="en-US" altLang="zh-CN" sz="1600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Text5">
                  <a:extLst>
                    <a:ext uri="{FF2B5EF4-FFF2-40B4-BE49-F238E27FC236}">
                      <a16:creationId id="{C1B12FA2-412A-A00C-F568-FAEFD9C5A3E2}"/>
                    </a:ext>
                  </a:extLst>
                </p:cNvPr>
                <p:cNvSpPr txBox="1"/>
                <p:nvPr/>
              </p:nvSpPr>
              <p:spPr>
                <a:xfrm>
                  <a:off x="8001025" y="3652802"/>
                  <a:ext cx="3423497" cy="1108006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用户对新技术的掌握可能需要时间。为此，设计简洁直观的界面，提供详尽的使用手册和在线培训课程，帮助用户快速上手。</a:t>
                  </a:r>
                  <a:endParaRPr lang="en-US" dirty="0"/>
                </a:p>
              </p:txBody>
            </p:sp>
            <p:sp>
              <p:nvSpPr>
                <p:cNvPr id="42" name="Bullet5">
                  <a:extLst>
                    <a:ext uri="{FF2B5EF4-FFF2-40B4-BE49-F238E27FC236}">
                      <a16:creationId id="{A835F0F7-EC58-252A-5923-504DE54B7FF3}"/>
                    </a:ext>
                  </a:extLst>
                </p:cNvPr>
                <p:cNvSpPr txBox="1"/>
                <p:nvPr/>
              </p:nvSpPr>
              <p:spPr>
                <a:xfrm>
                  <a:off x="8001025" y="3124920"/>
                  <a:ext cx="3423497" cy="527882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用户培训与支持方案</a:t>
                  </a:r>
                  <a:endParaRPr lang="en-US" dirty="0"/>
                </a:p>
              </p:txBody>
            </p:sp>
          </p:grp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风险及其应对措施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41a46ff0-9cb8-4e08-8f8d-0d282e1d9426.source.4.zh-Hans.pptx">
            <a:extLst>
              <a:ext uri="{FF2B5EF4-FFF2-40B4-BE49-F238E27FC236}">
                <a16:creationId id="{18AA100A-4044-4767-0699-C4F35BFFC9C8}"/>
              </a:ext>
            </a:extLst>
          </p:cNvPr>
          <p:cNvGrpSpPr/>
          <p:nvPr/>
        </p:nvGrpSpPr>
        <p:grpSpPr>
          <a:xfrm>
            <a:off x="660399" y="1130300"/>
            <a:ext cx="10858501" cy="5003800"/>
            <a:chOff x="660399" y="1130300"/>
            <a:chExt cx="10858501" cy="5003800"/>
          </a:xfrm>
        </p:grpSpPr>
        <p:sp>
          <p:nvSpPr>
            <p:cNvPr id="15" name="Title">
              <a:extLst>
                <a:ext uri="{FF2B5EF4-FFF2-40B4-BE49-F238E27FC236}">
                  <a16:creationId id="{28EB9F03-67D2-59B5-2A8B-72317CA66988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57393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pPr/>
              <a:r>
                <a:rPr lang="zh-CN" altLang="en-US" sz="2400" b="1" dirty="0">
                  <a:cs typeface="+mn-ea"/>
                  <a:sym typeface="+mn-lt"/>
                </a:rPr>
                <a:t>包括资金退出机制、具体退出流程。</a:t>
              </a:r>
              <a:endParaRPr lang="en-US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id="{DA6D01CD-0867-6A6E-C260-65C7859976CB}"/>
                </a:ext>
              </a:extLst>
            </p:cNvPr>
            <p:cNvGrpSpPr/>
            <p:nvPr/>
          </p:nvGrpSpPr>
          <p:grpSpPr>
            <a:xfrm>
              <a:off x="660399" y="1948397"/>
              <a:ext cx="10858500" cy="4185703"/>
              <a:chOff x="660399" y="1948397"/>
              <a:chExt cx="10858500" cy="5519204"/>
            </a:xfrm>
          </p:grpSpPr>
          <p:grpSp>
            <p:nvGrpSpPr>
              <p:cNvPr id="11" name="组合 10">
                <a:extLst>
                  <a:ext uri="{FF2B5EF4-FFF2-40B4-BE49-F238E27FC236}">
                    <a16:creationId id="{CDD8002C-961E-817B-02AC-EA4FE4E23C29}"/>
                  </a:ext>
                </a:extLst>
              </p:cNvPr>
              <p:cNvGrpSpPr/>
              <p:nvPr/>
            </p:nvGrpSpPr>
            <p:grpSpPr>
              <a:xfrm>
                <a:off x="660399" y="1948397"/>
                <a:ext cx="10858500" cy="1308333"/>
                <a:chOff x="840515" y="2679700"/>
                <a:chExt cx="4938725" cy="1447800"/>
              </a:xfrm>
            </p:grpSpPr>
            <p:grpSp>
              <p:nvGrpSpPr>
                <p:cNvPr id="3" name="组合 2">
                  <a:extLst>
                    <a:ext uri="{FF2B5EF4-FFF2-40B4-BE49-F238E27FC236}">
                      <a16:creationId id="{34F029F5-76CC-0A32-D5B4-6D2908919333}"/>
                    </a:ext>
                  </a:extLst>
                </p:cNvPr>
                <p:cNvGrpSpPr/>
                <p:nvPr/>
              </p:nvGrpSpPr>
              <p:grpSpPr>
                <a:xfrm>
                  <a:off x="840515" y="2768600"/>
                  <a:ext cx="4938725" cy="1358900"/>
                  <a:chOff x="719493" y="2509207"/>
                  <a:chExt cx="1620318" cy="1358900"/>
                </a:xfrm>
              </p:grpSpPr>
              <p:sp>
                <p:nvSpPr>
                  <p:cNvPr id="5" name="Bullet1">
                    <a:extLst>
                      <a:ext uri="{FF2B5EF4-FFF2-40B4-BE49-F238E27FC236}">
                        <a16:creationId id="{9B8DDC1E-ECEE-3AFA-BAE5-9F52AD497B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9493" y="2509207"/>
                    <a:ext cx="1620318" cy="4371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 anchorCtr="0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/>
                    <a:r>
                      <a:rPr kumimoji="1" lang="zh-CN" altLang="en-US" b="1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资金退出机制</a:t>
                    </a:r>
                    <a:endParaRPr lang="en-US" dirty="0"/>
                  </a:p>
                </p:txBody>
              </p:sp>
              <p:sp>
                <p:nvSpPr>
                  <p:cNvPr id="6" name="Text1">
                    <a:extLst>
                      <a:ext uri="{FF2B5EF4-FFF2-40B4-BE49-F238E27FC236}">
                        <a16:creationId id="{54A66D68-D65B-BB2A-B4D7-6E69C62262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9493" y="2946330"/>
                    <a:ext cx="1620318" cy="921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在基于注意力机制的癌症病灶自动勾画系统中，资金退出机制确保投资者能够在项目风险增加时安全回收资金，通常通过设定明确的资金回收节点和条件实现。</a:t>
                    </a:r>
                    <a:endParaRPr lang="en-US" dirty="0"/>
                  </a:p>
                </p:txBody>
              </p:sp>
            </p:grpSp>
            <p:cxnSp>
              <p:nvCxnSpPr>
                <p:cNvPr id="9" name="直接连接符 8">
                  <a:extLst>
                    <a:ext uri="{FF2B5EF4-FFF2-40B4-BE49-F238E27FC236}">
                      <a16:creationId id="{CADB9A11-E245-797B-29A3-64BA56BB22D3}"/>
                    </a:ext>
                  </a:extLst>
                </p:cNvPr>
                <p:cNvCxnSpPr/>
                <p:nvPr/>
              </p:nvCxnSpPr>
              <p:spPr>
                <a:xfrm>
                  <a:off x="840515" y="2679700"/>
                  <a:ext cx="493872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合 11">
                <a:extLst>
                  <a:ext uri="{FF2B5EF4-FFF2-40B4-BE49-F238E27FC236}">
                    <a16:creationId id="{DCB3D08E-C9EC-A0AA-AEF7-8508BCCE49C4}"/>
                  </a:ext>
                </a:extLst>
              </p:cNvPr>
              <p:cNvGrpSpPr/>
              <p:nvPr/>
            </p:nvGrpSpPr>
            <p:grpSpPr>
              <a:xfrm>
                <a:off x="660399" y="3352021"/>
                <a:ext cx="10858500" cy="1308333"/>
                <a:chOff x="840515" y="2679700"/>
                <a:chExt cx="4938725" cy="1447800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id="{D50D98A0-93DC-13AB-3580-DA6391B605BB}"/>
                    </a:ext>
                  </a:extLst>
                </p:cNvPr>
                <p:cNvGrpSpPr/>
                <p:nvPr/>
              </p:nvGrpSpPr>
              <p:grpSpPr>
                <a:xfrm>
                  <a:off x="840515" y="2768600"/>
                  <a:ext cx="4938725" cy="1358900"/>
                  <a:chOff x="719493" y="2509207"/>
                  <a:chExt cx="1620318" cy="1358900"/>
                </a:xfrm>
              </p:grpSpPr>
              <p:sp>
                <p:nvSpPr>
                  <p:cNvPr id="20" name="Bullet2">
                    <a:extLst>
                      <a:ext uri="{FF2B5EF4-FFF2-40B4-BE49-F238E27FC236}">
                        <a16:creationId id="{E2E13504-545D-3518-603F-0A91224177D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9493" y="2509207"/>
                    <a:ext cx="1620318" cy="4371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 anchorCtr="0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/>
                    <a:r>
                      <a:rPr kumimoji="1" lang="zh-CN" altLang="en-US" b="1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退出流程设计</a:t>
                    </a:r>
                    <a:endParaRPr lang="en-US" dirty="0"/>
                  </a:p>
                </p:txBody>
              </p:sp>
              <p:sp>
                <p:nvSpPr>
                  <p:cNvPr id="22" name="Text2">
                    <a:extLst>
                      <a:ext uri="{FF2B5EF4-FFF2-40B4-BE49-F238E27FC236}">
                        <a16:creationId id="{F8329CD7-32E7-4C84-D4CC-995C7847E8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9493" y="2946330"/>
                    <a:ext cx="1620318" cy="921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具体退出流程包括评估当前项目状态、通知相关方、启动资金清算程序，并确保所有法律和财务手续符合规范以避免潜在纠纷。</a:t>
                    </a:r>
                    <a:endParaRPr lang="en-US" dirty="0"/>
                  </a:p>
                </p:txBody>
              </p:sp>
            </p:grpSp>
            <p:cxnSp>
              <p:nvCxnSpPr>
                <p:cNvPr id="16" name="直接连接符 15">
                  <a:extLst>
                    <a:ext uri="{FF2B5EF4-FFF2-40B4-BE49-F238E27FC236}">
                      <a16:creationId id="{21EDCAFA-4C78-8CE6-4CC1-8B9187C62A98}"/>
                    </a:ext>
                  </a:extLst>
                </p:cNvPr>
                <p:cNvCxnSpPr/>
                <p:nvPr/>
              </p:nvCxnSpPr>
              <p:spPr>
                <a:xfrm>
                  <a:off x="840515" y="2679700"/>
                  <a:ext cx="493872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id="{F6972DD2-DBEE-66F0-FF31-547C11C220CC}"/>
                  </a:ext>
                </a:extLst>
              </p:cNvPr>
              <p:cNvGrpSpPr/>
              <p:nvPr/>
            </p:nvGrpSpPr>
            <p:grpSpPr>
              <a:xfrm>
                <a:off x="660399" y="4755645"/>
                <a:ext cx="10858500" cy="1308332"/>
                <a:chOff x="840515" y="2679701"/>
                <a:chExt cx="4938725" cy="1447799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id="{75EF3AFB-E2C9-8507-9159-DC3D17048E6C}"/>
                    </a:ext>
                  </a:extLst>
                </p:cNvPr>
                <p:cNvGrpSpPr/>
                <p:nvPr/>
              </p:nvGrpSpPr>
              <p:grpSpPr>
                <a:xfrm>
                  <a:off x="840515" y="2768600"/>
                  <a:ext cx="4938725" cy="1358900"/>
                  <a:chOff x="719493" y="2509207"/>
                  <a:chExt cx="1620318" cy="1358900"/>
                </a:xfrm>
              </p:grpSpPr>
              <p:sp>
                <p:nvSpPr>
                  <p:cNvPr id="26" name="Bullet3">
                    <a:extLst>
                      <a:ext uri="{FF2B5EF4-FFF2-40B4-BE49-F238E27FC236}">
                        <a16:creationId id="{301380A4-D1E3-CA10-E470-148F976638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9493" y="2509207"/>
                    <a:ext cx="1620318" cy="4371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 anchorCtr="0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/>
                    <a:r>
                      <a:rPr kumimoji="1" lang="zh-CN" altLang="en-US" b="1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风险触发条件</a:t>
                    </a:r>
                    <a:endParaRPr lang="en-US" dirty="0"/>
                  </a:p>
                </p:txBody>
              </p:sp>
              <p:sp>
                <p:nvSpPr>
                  <p:cNvPr id="27" name="Text3">
                    <a:extLst>
                      <a:ext uri="{FF2B5EF4-FFF2-40B4-BE49-F238E27FC236}">
                        <a16:creationId id="{ECA06569-449F-9DA2-5735-D7F0F93F7D7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9493" y="2946330"/>
                    <a:ext cx="1620318" cy="921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当系统开发遇到不可控风险或市场环境变化时，退出机制将被激活。这些条件可能包括技术瓶颈、资金链断裂或法规限制等因素。</a:t>
                    </a:r>
                    <a:endParaRPr lang="en-US" dirty="0"/>
                  </a:p>
                </p:txBody>
              </p:sp>
            </p:grpSp>
            <p:cxnSp>
              <p:nvCxnSpPr>
                <p:cNvPr id="25" name="直接连接符 24">
                  <a:extLst>
                    <a:ext uri="{FF2B5EF4-FFF2-40B4-BE49-F238E27FC236}">
                      <a16:creationId id="{C3F0DC75-2B53-9291-1CA8-119A96F32C3E}"/>
                    </a:ext>
                  </a:extLst>
                </p:cNvPr>
                <p:cNvCxnSpPr/>
                <p:nvPr/>
              </p:nvCxnSpPr>
              <p:spPr>
                <a:xfrm>
                  <a:off x="840515" y="2679701"/>
                  <a:ext cx="493872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" name="组合 1">
                <a:extLst>
                  <a:ext uri="{FF2B5EF4-FFF2-40B4-BE49-F238E27FC236}">
                    <a16:creationId id="{92826EDC-E685-589A-0B32-30040919DD3D}"/>
                  </a:ext>
                </a:extLst>
              </p:cNvPr>
              <p:cNvGrpSpPr/>
              <p:nvPr/>
            </p:nvGrpSpPr>
            <p:grpSpPr>
              <a:xfrm>
                <a:off x="660399" y="6159269"/>
                <a:ext cx="10858500" cy="1308332"/>
                <a:chOff x="840515" y="2679701"/>
                <a:chExt cx="4938725" cy="1447799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id="{F08B81E3-3262-FC0C-A4AD-509E60D57262}"/>
                    </a:ext>
                  </a:extLst>
                </p:cNvPr>
                <p:cNvGrpSpPr/>
                <p:nvPr/>
              </p:nvGrpSpPr>
              <p:grpSpPr>
                <a:xfrm>
                  <a:off x="840515" y="2768600"/>
                  <a:ext cx="4938725" cy="1358900"/>
                  <a:chOff x="719493" y="2509207"/>
                  <a:chExt cx="1620318" cy="1358900"/>
                </a:xfrm>
              </p:grpSpPr>
              <p:sp>
                <p:nvSpPr>
                  <p:cNvPr id="8" name="Bullet4">
                    <a:extLst>
                      <a:ext uri="{FF2B5EF4-FFF2-40B4-BE49-F238E27FC236}">
                        <a16:creationId id="{026108F6-064A-48AC-23EC-99F7DE5150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9493" y="2509207"/>
                    <a:ext cx="1620318" cy="4371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 anchorCtr="0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/>
                    <a:r>
                      <a:rPr kumimoji="1" lang="zh-CN" altLang="en-US" b="1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法律合规保障</a:t>
                    </a:r>
                    <a:endParaRPr lang="en-US" dirty="0"/>
                  </a:p>
                </p:txBody>
              </p:sp>
              <p:sp>
                <p:nvSpPr>
                  <p:cNvPr id="10" name="Text4">
                    <a:extLst>
                      <a:ext uri="{FF2B5EF4-FFF2-40B4-BE49-F238E27FC236}">
                        <a16:creationId id="{3F60F99F-0A8E-B252-7CEB-4B13CDE2FF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9493" y="2946330"/>
                    <a:ext cx="1620318" cy="921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为保证退出过程顺利进行，需提前制定符合当地法律法规的合同条款，确保各方权益得到保护并减少法律风险。</a:t>
                    </a:r>
                    <a:endParaRPr lang="en-US" dirty="0"/>
                  </a:p>
                </p:txBody>
              </p:sp>
            </p:grpSp>
            <p:cxnSp>
              <p:nvCxnSpPr>
                <p:cNvPr id="7" name="直接连接符 6">
                  <a:extLst>
                    <a:ext uri="{FF2B5EF4-FFF2-40B4-BE49-F238E27FC236}">
                      <a16:creationId id="{14031936-4C9C-A24C-3E06-4F2955E1C71B}"/>
                    </a:ext>
                  </a:extLst>
                </p:cNvPr>
                <p:cNvCxnSpPr/>
                <p:nvPr/>
              </p:nvCxnSpPr>
              <p:spPr>
                <a:xfrm>
                  <a:off x="840515" y="2679701"/>
                  <a:ext cx="493872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退出机制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投资说明</a:t>
            </a:r>
            <a:endParaRPr lang="en-US" dirty="0"/>
          </a:p>
        </p:txBody>
      </p:sp>
      <p:sp>
        <p:nvSpPr>
          <p:cNvPr id="25" name="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资金需求说明、资金使用计划、投融资形式及资本结构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807736e4-5fac-4b10-8c1a-b4dd114fd7b1.source.6.zh-Hans.pptx">
            <a:extLst>
              <a:ext uri="{FF2B5EF4-FFF2-40B4-BE49-F238E27FC236}">
                <a16:creationId id="{447164F2-398E-7AB1-178F-3E14DCE2DC98}"/>
              </a:ext>
            </a:extLst>
          </p:cNvPr>
          <p:cNvGrpSpPr/>
          <p:nvPr/>
        </p:nvGrpSpPr>
        <p:grpSpPr>
          <a:xfrm>
            <a:off x="-1" y="1130300"/>
            <a:ext cx="12065001" cy="5727700"/>
            <a:chOff x="-1" y="1130300"/>
            <a:chExt cx="12065001" cy="5727700"/>
          </a:xfrm>
        </p:grpSpPr>
        <p:sp>
          <p:nvSpPr>
            <p:cNvPr id="2" name="islide-1">
              <a:extLst>
                <a:ext uri="{FF2B5EF4-FFF2-40B4-BE49-F238E27FC236}">
                  <a16:creationId id="{C3B7A33A-5277-4424-1840-09CFE1EC8B5B}"/>
                </a:ext>
              </a:extLst>
            </p:cNvPr>
            <p:cNvSpPr/>
            <p:nvPr/>
          </p:nvSpPr>
          <p:spPr>
            <a:xfrm>
              <a:off x="-1" y="2951784"/>
              <a:ext cx="12065001" cy="3906216"/>
            </a:xfrm>
            <a:custGeom>
              <a:avLst/>
              <a:gdLst>
                <a:gd name="connsiteX0" fmla="*/ 1868 w 12191721"/>
                <a:gd name="connsiteY0" fmla="*/ 4624487 h 4625582"/>
                <a:gd name="connsiteX1" fmla="*/ 7331891 w 12191721"/>
                <a:gd name="connsiteY1" fmla="*/ 3653511 h 4625582"/>
                <a:gd name="connsiteX2" fmla="*/ 11991782 w 12191721"/>
                <a:gd name="connsiteY2" fmla="*/ 587836 h 4625582"/>
                <a:gd name="connsiteX3" fmla="*/ 12165754 w 12191721"/>
                <a:gd name="connsiteY3" fmla="*/ 693611 h 4625582"/>
                <a:gd name="connsiteX4" fmla="*/ 12193590 w 12191721"/>
                <a:gd name="connsiteY4" fmla="*/ -1096 h 4625582"/>
                <a:gd name="connsiteX5" fmla="*/ 6246302 w 12191721"/>
                <a:gd name="connsiteY5" fmla="*/ 3421501 h 4625582"/>
                <a:gd name="connsiteX6" fmla="*/ 1868 w 12191721"/>
                <a:gd name="connsiteY6" fmla="*/ 3987538 h 462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1721" h="4625582">
                  <a:moveTo>
                    <a:pt x="1868" y="4624487"/>
                  </a:moveTo>
                  <a:cubicBezTo>
                    <a:pt x="1868" y="4624487"/>
                    <a:pt x="3992243" y="4497905"/>
                    <a:pt x="7331891" y="3653511"/>
                  </a:cubicBezTo>
                  <a:cubicBezTo>
                    <a:pt x="10757411" y="2787336"/>
                    <a:pt x="11991782" y="587836"/>
                    <a:pt x="11991782" y="587836"/>
                  </a:cubicBezTo>
                  <a:lnTo>
                    <a:pt x="12165754" y="693611"/>
                  </a:lnTo>
                  <a:lnTo>
                    <a:pt x="12193590" y="-1096"/>
                  </a:lnTo>
                  <a:cubicBezTo>
                    <a:pt x="12193590" y="-1096"/>
                    <a:pt x="10655394" y="2843007"/>
                    <a:pt x="6246302" y="3421501"/>
                  </a:cubicBezTo>
                  <a:cubicBezTo>
                    <a:pt x="2036164" y="3973899"/>
                    <a:pt x="1868" y="3987538"/>
                    <a:pt x="1868" y="3987538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Title">
              <a:extLst>
                <a:ext uri="{FF2B5EF4-FFF2-40B4-BE49-F238E27FC236}">
                  <a16:creationId id="{40E75865-7B2E-C24A-D566-5142558D6C01}"/>
                </a:ext>
              </a:extLst>
            </p:cNvPr>
            <p:cNvSpPr txBox="1"/>
            <p:nvPr/>
          </p:nvSpPr>
          <p:spPr>
            <a:xfrm>
              <a:off x="660400" y="1130300"/>
              <a:ext cx="5168900" cy="104140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计划融资300万元，用于支持前三年技术研发、市场拓展及合规化建设。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id="{97B6C281-8130-FEE2-0E50-8789C91D3B16}"/>
                </a:ext>
              </a:extLst>
            </p:cNvPr>
            <p:cNvGrpSpPr/>
            <p:nvPr/>
          </p:nvGrpSpPr>
          <p:grpSpPr>
            <a:xfrm>
              <a:off x="660400" y="3220365"/>
              <a:ext cx="2041285" cy="3118323"/>
              <a:chOff x="1430410" y="3131288"/>
              <a:chExt cx="2222173" cy="3394653"/>
            </a:xfrm>
          </p:grpSpPr>
          <p:sp>
            <p:nvSpPr>
              <p:cNvPr id="3" name="Shape1">
                <a:extLst>
                  <a:ext uri="{FF2B5EF4-FFF2-40B4-BE49-F238E27FC236}">
                    <a16:creationId id="{83B29F94-60B0-C0BA-5CC0-EB59E02C2821}"/>
                  </a:ext>
                </a:extLst>
              </p:cNvPr>
              <p:cNvSpPr/>
              <p:nvPr/>
            </p:nvSpPr>
            <p:spPr>
              <a:xfrm>
                <a:off x="1689885" y="6370838"/>
                <a:ext cx="155103" cy="1551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787400" sx="98000" sy="98000" algn="ctr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7" name="Line1">
                <a:extLst>
                  <a:ext uri="{FF2B5EF4-FFF2-40B4-BE49-F238E27FC236}">
                    <a16:creationId id="{6518A18C-1AA9-17CE-297C-693B422A80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7435" y="3776389"/>
                <a:ext cx="0" cy="2412000"/>
              </a:xfrm>
              <a:prstGeom prst="line">
                <a:avLst/>
              </a:prstGeom>
              <a:ln w="6350" cap="rnd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Number1">
                <a:extLst>
                  <a:ext uri="{FF2B5EF4-FFF2-40B4-BE49-F238E27FC236}">
                    <a16:creationId id="{40B5A511-034C-2F7D-3C53-BE31180742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30410" y="3131288"/>
                <a:ext cx="674053" cy="674471"/>
              </a:xfrm>
              <a:custGeom>
                <a:avLst/>
                <a:gdLst>
                  <a:gd name="T0" fmla="*/ 423 w 674"/>
                  <a:gd name="T1" fmla="*/ 48 h 674"/>
                  <a:gd name="T2" fmla="*/ 626 w 674"/>
                  <a:gd name="T3" fmla="*/ 250 h 674"/>
                  <a:gd name="T4" fmla="*/ 626 w 674"/>
                  <a:gd name="T5" fmla="*/ 424 h 674"/>
                  <a:gd name="T6" fmla="*/ 423 w 674"/>
                  <a:gd name="T7" fmla="*/ 626 h 674"/>
                  <a:gd name="T8" fmla="*/ 250 w 674"/>
                  <a:gd name="T9" fmla="*/ 626 h 674"/>
                  <a:gd name="T10" fmla="*/ 48 w 674"/>
                  <a:gd name="T11" fmla="*/ 424 h 674"/>
                  <a:gd name="T12" fmla="*/ 48 w 674"/>
                  <a:gd name="T13" fmla="*/ 250 h 674"/>
                  <a:gd name="T14" fmla="*/ 250 w 674"/>
                  <a:gd name="T15" fmla="*/ 48 h 674"/>
                  <a:gd name="T16" fmla="*/ 423 w 674"/>
                  <a:gd name="T17" fmla="*/ 48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4" h="674">
                    <a:moveTo>
                      <a:pt x="423" y="48"/>
                    </a:moveTo>
                    <a:cubicBezTo>
                      <a:pt x="626" y="250"/>
                      <a:pt x="626" y="250"/>
                      <a:pt x="626" y="250"/>
                    </a:cubicBezTo>
                    <a:cubicBezTo>
                      <a:pt x="674" y="298"/>
                      <a:pt x="674" y="376"/>
                      <a:pt x="626" y="424"/>
                    </a:cubicBezTo>
                    <a:cubicBezTo>
                      <a:pt x="423" y="626"/>
                      <a:pt x="423" y="626"/>
                      <a:pt x="423" y="626"/>
                    </a:cubicBezTo>
                    <a:cubicBezTo>
                      <a:pt x="375" y="674"/>
                      <a:pt x="298" y="674"/>
                      <a:pt x="250" y="626"/>
                    </a:cubicBezTo>
                    <a:cubicBezTo>
                      <a:pt x="48" y="424"/>
                      <a:pt x="48" y="424"/>
                      <a:pt x="48" y="424"/>
                    </a:cubicBezTo>
                    <a:cubicBezTo>
                      <a:pt x="0" y="376"/>
                      <a:pt x="0" y="298"/>
                      <a:pt x="48" y="250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98" y="0"/>
                      <a:pt x="375" y="0"/>
                      <a:pt x="423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</a:t>
                </a:r>
                <a:endPara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Bullet1">
                <a:extLst>
                  <a:ext uri="{FF2B5EF4-FFF2-40B4-BE49-F238E27FC236}">
                    <a16:creationId id="{B6D78048-4F34-D12E-BDBA-DB48841D615D}"/>
                  </a:ext>
                </a:extLst>
              </p:cNvPr>
              <p:cNvSpPr txBox="1"/>
              <p:nvPr/>
            </p:nvSpPr>
            <p:spPr>
              <a:xfrm>
                <a:off x="1815791" y="3852905"/>
                <a:ext cx="1836792" cy="70699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/>
                <a:r>
                  <a:rPr lang="zh-CN" altLang="en-US" sz="16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技术研发资金</a:t>
                </a:r>
                <a:endParaRPr lang="en-US" dirty="0"/>
              </a:p>
            </p:txBody>
          </p:sp>
          <p:sp>
            <p:nvSpPr>
              <p:cNvPr id="16" name="Text1">
                <a:extLst>
                  <a:ext uri="{FF2B5EF4-FFF2-40B4-BE49-F238E27FC236}">
                    <a16:creationId id="{848BA681-D065-9041-629A-1AC97030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5791" y="4577518"/>
                <a:ext cx="1836791" cy="14381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err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前三年计划投入150万元用于技术研发，包括算法优化、数据采集和系统开发，确保APP功能的精准性和稳定性。</a:t>
                </a:r>
                <a:endParaRPr lang="en-US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id="{1578FF6F-DE40-25F8-59E2-7856EB9B9799}"/>
                </a:ext>
              </a:extLst>
            </p:cNvPr>
            <p:cNvGrpSpPr/>
            <p:nvPr/>
          </p:nvGrpSpPr>
          <p:grpSpPr>
            <a:xfrm>
              <a:off x="2423843" y="2921786"/>
              <a:ext cx="2041285" cy="3350028"/>
              <a:chOff x="1430410" y="3131288"/>
              <a:chExt cx="2222173" cy="3646887"/>
            </a:xfrm>
          </p:grpSpPr>
          <p:sp>
            <p:nvSpPr>
              <p:cNvPr id="23" name="Shape2">
                <a:extLst>
                  <a:ext uri="{FF2B5EF4-FFF2-40B4-BE49-F238E27FC236}">
                    <a16:creationId id="{61658C48-A676-0A78-15AE-07B5CE9DB239}"/>
                  </a:ext>
                </a:extLst>
              </p:cNvPr>
              <p:cNvSpPr/>
              <p:nvPr/>
            </p:nvSpPr>
            <p:spPr>
              <a:xfrm>
                <a:off x="1689885" y="6623073"/>
                <a:ext cx="155103" cy="1551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787400" sx="98000" sy="98000" algn="ctr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5" name="Line1">
                <a:extLst>
                  <a:ext uri="{FF2B5EF4-FFF2-40B4-BE49-F238E27FC236}">
                    <a16:creationId id="{80863368-67B6-FDB4-AA47-9864D696A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7435" y="3776389"/>
                <a:ext cx="0" cy="2412000"/>
              </a:xfrm>
              <a:prstGeom prst="line">
                <a:avLst/>
              </a:prstGeom>
              <a:ln w="6350" cap="rnd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Number2">
                <a:extLst>
                  <a:ext uri="{FF2B5EF4-FFF2-40B4-BE49-F238E27FC236}">
                    <a16:creationId id="{381CA600-5DED-C395-73CB-7005039F51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30410" y="3131288"/>
                <a:ext cx="674053" cy="674471"/>
              </a:xfrm>
              <a:custGeom>
                <a:avLst/>
                <a:gdLst>
                  <a:gd name="T0" fmla="*/ 423 w 674"/>
                  <a:gd name="T1" fmla="*/ 48 h 674"/>
                  <a:gd name="T2" fmla="*/ 626 w 674"/>
                  <a:gd name="T3" fmla="*/ 250 h 674"/>
                  <a:gd name="T4" fmla="*/ 626 w 674"/>
                  <a:gd name="T5" fmla="*/ 424 h 674"/>
                  <a:gd name="T6" fmla="*/ 423 w 674"/>
                  <a:gd name="T7" fmla="*/ 626 h 674"/>
                  <a:gd name="T8" fmla="*/ 250 w 674"/>
                  <a:gd name="T9" fmla="*/ 626 h 674"/>
                  <a:gd name="T10" fmla="*/ 48 w 674"/>
                  <a:gd name="T11" fmla="*/ 424 h 674"/>
                  <a:gd name="T12" fmla="*/ 48 w 674"/>
                  <a:gd name="T13" fmla="*/ 250 h 674"/>
                  <a:gd name="T14" fmla="*/ 250 w 674"/>
                  <a:gd name="T15" fmla="*/ 48 h 674"/>
                  <a:gd name="T16" fmla="*/ 423 w 674"/>
                  <a:gd name="T17" fmla="*/ 48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4" h="674">
                    <a:moveTo>
                      <a:pt x="423" y="48"/>
                    </a:moveTo>
                    <a:cubicBezTo>
                      <a:pt x="626" y="250"/>
                      <a:pt x="626" y="250"/>
                      <a:pt x="626" y="250"/>
                    </a:cubicBezTo>
                    <a:cubicBezTo>
                      <a:pt x="674" y="298"/>
                      <a:pt x="674" y="376"/>
                      <a:pt x="626" y="424"/>
                    </a:cubicBezTo>
                    <a:cubicBezTo>
                      <a:pt x="423" y="626"/>
                      <a:pt x="423" y="626"/>
                      <a:pt x="423" y="626"/>
                    </a:cubicBezTo>
                    <a:cubicBezTo>
                      <a:pt x="375" y="674"/>
                      <a:pt x="298" y="674"/>
                      <a:pt x="250" y="626"/>
                    </a:cubicBezTo>
                    <a:cubicBezTo>
                      <a:pt x="48" y="424"/>
                      <a:pt x="48" y="424"/>
                      <a:pt x="48" y="424"/>
                    </a:cubicBezTo>
                    <a:cubicBezTo>
                      <a:pt x="0" y="376"/>
                      <a:pt x="0" y="298"/>
                      <a:pt x="48" y="250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98" y="0"/>
                      <a:pt x="375" y="0"/>
                      <a:pt x="423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</a:t>
                </a:r>
                <a:endPara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Bullet2">
                <a:extLst>
                  <a:ext uri="{FF2B5EF4-FFF2-40B4-BE49-F238E27FC236}">
                    <a16:creationId id="{4178C84C-F0ED-CB36-86B1-A8A4DE5F131B}"/>
                  </a:ext>
                </a:extLst>
              </p:cNvPr>
              <p:cNvSpPr txBox="1"/>
              <p:nvPr/>
            </p:nvSpPr>
            <p:spPr>
              <a:xfrm>
                <a:off x="1815791" y="3852906"/>
                <a:ext cx="1836792" cy="70699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/>
                <a:r>
                  <a:rPr lang="zh-CN" altLang="en-US" sz="16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市场拓展预算</a:t>
                </a:r>
                <a:endParaRPr lang="en-US" dirty="0"/>
              </a:p>
            </p:txBody>
          </p:sp>
          <p:sp>
            <p:nvSpPr>
              <p:cNvPr id="28" name="Text2">
                <a:extLst>
                  <a:ext uri="{FF2B5EF4-FFF2-40B4-BE49-F238E27FC236}">
                    <a16:creationId id="{31147E35-E607-B279-C4F6-81B464549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5791" y="4577518"/>
                <a:ext cx="1836791" cy="17632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err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预计投入80万元进行市场推广和用户获取，通过线上线下渠道提升品牌知名度并吸引医疗机构合作。</a:t>
                </a:r>
                <a:endParaRPr lang="en-US" dirty="0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id="{0B7FE810-1480-4972-8E2F-2EA837E5BA67}"/>
                </a:ext>
              </a:extLst>
            </p:cNvPr>
            <p:cNvGrpSpPr/>
            <p:nvPr/>
          </p:nvGrpSpPr>
          <p:grpSpPr>
            <a:xfrm>
              <a:off x="4187286" y="2623205"/>
              <a:ext cx="2041285" cy="3464864"/>
              <a:chOff x="1430410" y="3131288"/>
              <a:chExt cx="2222173" cy="3771900"/>
            </a:xfrm>
          </p:grpSpPr>
          <p:sp>
            <p:nvSpPr>
              <p:cNvPr id="30" name="Shape3">
                <a:extLst>
                  <a:ext uri="{FF2B5EF4-FFF2-40B4-BE49-F238E27FC236}">
                    <a16:creationId id="{2FD33348-AE28-BF0D-016A-53A07C2D0CFC}"/>
                  </a:ext>
                </a:extLst>
              </p:cNvPr>
              <p:cNvSpPr/>
              <p:nvPr/>
            </p:nvSpPr>
            <p:spPr>
              <a:xfrm>
                <a:off x="1689885" y="6748086"/>
                <a:ext cx="155103" cy="1551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787400" sx="98000" sy="98000" algn="ctr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31" name="Line1">
                <a:extLst>
                  <a:ext uri="{FF2B5EF4-FFF2-40B4-BE49-F238E27FC236}">
                    <a16:creationId id="{21B40EE6-CFFE-2859-88FB-E9C0D5EEB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7435" y="3776389"/>
                <a:ext cx="0" cy="2957086"/>
              </a:xfrm>
              <a:prstGeom prst="line">
                <a:avLst/>
              </a:prstGeom>
              <a:ln w="6350" cap="rnd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Number3">
                <a:extLst>
                  <a:ext uri="{FF2B5EF4-FFF2-40B4-BE49-F238E27FC236}">
                    <a16:creationId id="{B6E566BE-EE53-7319-0A23-06BEE86C47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30410" y="3131288"/>
                <a:ext cx="674053" cy="674471"/>
              </a:xfrm>
              <a:custGeom>
                <a:avLst/>
                <a:gdLst>
                  <a:gd name="T0" fmla="*/ 423 w 674"/>
                  <a:gd name="T1" fmla="*/ 48 h 674"/>
                  <a:gd name="T2" fmla="*/ 626 w 674"/>
                  <a:gd name="T3" fmla="*/ 250 h 674"/>
                  <a:gd name="T4" fmla="*/ 626 w 674"/>
                  <a:gd name="T5" fmla="*/ 424 h 674"/>
                  <a:gd name="T6" fmla="*/ 423 w 674"/>
                  <a:gd name="T7" fmla="*/ 626 h 674"/>
                  <a:gd name="T8" fmla="*/ 250 w 674"/>
                  <a:gd name="T9" fmla="*/ 626 h 674"/>
                  <a:gd name="T10" fmla="*/ 48 w 674"/>
                  <a:gd name="T11" fmla="*/ 424 h 674"/>
                  <a:gd name="T12" fmla="*/ 48 w 674"/>
                  <a:gd name="T13" fmla="*/ 250 h 674"/>
                  <a:gd name="T14" fmla="*/ 250 w 674"/>
                  <a:gd name="T15" fmla="*/ 48 h 674"/>
                  <a:gd name="T16" fmla="*/ 423 w 674"/>
                  <a:gd name="T17" fmla="*/ 48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4" h="674">
                    <a:moveTo>
                      <a:pt x="423" y="48"/>
                    </a:moveTo>
                    <a:cubicBezTo>
                      <a:pt x="626" y="250"/>
                      <a:pt x="626" y="250"/>
                      <a:pt x="626" y="250"/>
                    </a:cubicBezTo>
                    <a:cubicBezTo>
                      <a:pt x="674" y="298"/>
                      <a:pt x="674" y="376"/>
                      <a:pt x="626" y="424"/>
                    </a:cubicBezTo>
                    <a:cubicBezTo>
                      <a:pt x="423" y="626"/>
                      <a:pt x="423" y="626"/>
                      <a:pt x="423" y="626"/>
                    </a:cubicBezTo>
                    <a:cubicBezTo>
                      <a:pt x="375" y="674"/>
                      <a:pt x="298" y="674"/>
                      <a:pt x="250" y="626"/>
                    </a:cubicBezTo>
                    <a:cubicBezTo>
                      <a:pt x="48" y="424"/>
                      <a:pt x="48" y="424"/>
                      <a:pt x="48" y="424"/>
                    </a:cubicBezTo>
                    <a:cubicBezTo>
                      <a:pt x="0" y="376"/>
                      <a:pt x="0" y="298"/>
                      <a:pt x="48" y="250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98" y="0"/>
                      <a:pt x="375" y="0"/>
                      <a:pt x="423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3</a:t>
                </a:r>
                <a:endPara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Bullet3">
                <a:extLst>
                  <a:ext uri="{FF2B5EF4-FFF2-40B4-BE49-F238E27FC236}">
                    <a16:creationId id="{FBCDB2D6-ECB3-9D6E-8B10-874754DCD4E4}"/>
                  </a:ext>
                </a:extLst>
              </p:cNvPr>
              <p:cNvSpPr txBox="1"/>
              <p:nvPr/>
            </p:nvSpPr>
            <p:spPr>
              <a:xfrm>
                <a:off x="1815791" y="3852904"/>
                <a:ext cx="1836792" cy="706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/>
                <a:r>
                  <a:rPr lang="zh-CN" altLang="en-US" sz="16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合规化建设费用</a:t>
                </a:r>
                <a:endParaRPr lang="en-US" dirty="0"/>
              </a:p>
            </p:txBody>
          </p:sp>
          <p:sp>
            <p:nvSpPr>
              <p:cNvPr id="34" name="Text3">
                <a:extLst>
                  <a:ext uri="{FF2B5EF4-FFF2-40B4-BE49-F238E27FC236}">
                    <a16:creationId id="{D161C71C-F3B2-C13A-852C-12F7885EDD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5791" y="4577518"/>
                <a:ext cx="1836791" cy="208825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err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投入40万元用于医疗合规认证和法律咨询，确保产品符合国家及国际医疗行业标准与法规要求。</a:t>
                </a:r>
                <a:endParaRPr lang="en-US" dirty="0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id="{BF65A361-C038-0A9F-27AD-DFE7C3770A6A}"/>
                </a:ext>
              </a:extLst>
            </p:cNvPr>
            <p:cNvGrpSpPr/>
            <p:nvPr/>
          </p:nvGrpSpPr>
          <p:grpSpPr>
            <a:xfrm>
              <a:off x="5950729" y="2324624"/>
              <a:ext cx="2041285" cy="3596128"/>
              <a:chOff x="1430410" y="3131288"/>
              <a:chExt cx="2222173" cy="3914797"/>
            </a:xfrm>
          </p:grpSpPr>
          <p:sp>
            <p:nvSpPr>
              <p:cNvPr id="36" name="Shape4">
                <a:extLst>
                  <a:ext uri="{FF2B5EF4-FFF2-40B4-BE49-F238E27FC236}">
                    <a16:creationId id="{92E76429-770F-9918-B9B5-8B276701D881}"/>
                  </a:ext>
                </a:extLst>
              </p:cNvPr>
              <p:cNvSpPr/>
              <p:nvPr/>
            </p:nvSpPr>
            <p:spPr>
              <a:xfrm>
                <a:off x="1689885" y="6890982"/>
                <a:ext cx="155103" cy="1551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787400" sx="98000" sy="98000" algn="ctr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37" name="Line1">
                <a:extLst>
                  <a:ext uri="{FF2B5EF4-FFF2-40B4-BE49-F238E27FC236}">
                    <a16:creationId id="{9FABB767-8900-9DEF-C9AA-5B66E9129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7435" y="3776389"/>
                <a:ext cx="0" cy="3244797"/>
              </a:xfrm>
              <a:prstGeom prst="line">
                <a:avLst/>
              </a:prstGeom>
              <a:ln w="6350" cap="rnd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Number4">
                <a:extLst>
                  <a:ext uri="{FF2B5EF4-FFF2-40B4-BE49-F238E27FC236}">
                    <a16:creationId id="{97D1692D-DDCC-03CD-C82C-EC4CD641E9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30410" y="3131288"/>
                <a:ext cx="674053" cy="674471"/>
              </a:xfrm>
              <a:custGeom>
                <a:avLst/>
                <a:gdLst>
                  <a:gd name="T0" fmla="*/ 423 w 674"/>
                  <a:gd name="T1" fmla="*/ 48 h 674"/>
                  <a:gd name="T2" fmla="*/ 626 w 674"/>
                  <a:gd name="T3" fmla="*/ 250 h 674"/>
                  <a:gd name="T4" fmla="*/ 626 w 674"/>
                  <a:gd name="T5" fmla="*/ 424 h 674"/>
                  <a:gd name="T6" fmla="*/ 423 w 674"/>
                  <a:gd name="T7" fmla="*/ 626 h 674"/>
                  <a:gd name="T8" fmla="*/ 250 w 674"/>
                  <a:gd name="T9" fmla="*/ 626 h 674"/>
                  <a:gd name="T10" fmla="*/ 48 w 674"/>
                  <a:gd name="T11" fmla="*/ 424 h 674"/>
                  <a:gd name="T12" fmla="*/ 48 w 674"/>
                  <a:gd name="T13" fmla="*/ 250 h 674"/>
                  <a:gd name="T14" fmla="*/ 250 w 674"/>
                  <a:gd name="T15" fmla="*/ 48 h 674"/>
                  <a:gd name="T16" fmla="*/ 423 w 674"/>
                  <a:gd name="T17" fmla="*/ 48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4" h="674">
                    <a:moveTo>
                      <a:pt x="423" y="48"/>
                    </a:moveTo>
                    <a:cubicBezTo>
                      <a:pt x="626" y="250"/>
                      <a:pt x="626" y="250"/>
                      <a:pt x="626" y="250"/>
                    </a:cubicBezTo>
                    <a:cubicBezTo>
                      <a:pt x="674" y="298"/>
                      <a:pt x="674" y="376"/>
                      <a:pt x="626" y="424"/>
                    </a:cubicBezTo>
                    <a:cubicBezTo>
                      <a:pt x="423" y="626"/>
                      <a:pt x="423" y="626"/>
                      <a:pt x="423" y="626"/>
                    </a:cubicBezTo>
                    <a:cubicBezTo>
                      <a:pt x="375" y="674"/>
                      <a:pt x="298" y="674"/>
                      <a:pt x="250" y="626"/>
                    </a:cubicBezTo>
                    <a:cubicBezTo>
                      <a:pt x="48" y="424"/>
                      <a:pt x="48" y="424"/>
                      <a:pt x="48" y="424"/>
                    </a:cubicBezTo>
                    <a:cubicBezTo>
                      <a:pt x="0" y="376"/>
                      <a:pt x="0" y="298"/>
                      <a:pt x="48" y="250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98" y="0"/>
                      <a:pt x="375" y="0"/>
                      <a:pt x="423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4</a:t>
                </a:r>
                <a:endPara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Bullet4">
                <a:extLst>
                  <a:ext uri="{FF2B5EF4-FFF2-40B4-BE49-F238E27FC236}">
                    <a16:creationId id="{FC44958A-7017-0E4A-4314-AC60145587C4}"/>
                  </a:ext>
                </a:extLst>
              </p:cNvPr>
              <p:cNvSpPr txBox="1"/>
              <p:nvPr/>
            </p:nvSpPr>
            <p:spPr>
              <a:xfrm>
                <a:off x="1815791" y="3852904"/>
                <a:ext cx="1836792" cy="706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/>
                <a:r>
                  <a:rPr lang="zh-CN" altLang="en-US" sz="16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团队组建成本</a:t>
                </a:r>
                <a:endParaRPr lang="en-US" dirty="0"/>
              </a:p>
            </p:txBody>
          </p:sp>
          <p:sp>
            <p:nvSpPr>
              <p:cNvPr id="40" name="Text4">
                <a:extLst>
                  <a:ext uri="{FF2B5EF4-FFF2-40B4-BE49-F238E27FC236}">
                    <a16:creationId id="{7B2E4C61-81FB-CCA5-A5FD-AAF352EDBD43}"/>
                  </a:ext>
                </a:extLst>
              </p:cNvPr>
              <p:cNvSpPr txBox="1"/>
              <p:nvPr/>
            </p:nvSpPr>
            <p:spPr>
              <a:xfrm>
                <a:off x="1815791" y="4577519"/>
                <a:ext cx="1836791" cy="17759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err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计划分配30万元用于招聘高水平技术人才和市场运营人员，打造专业团队推动项目发展。</a:t>
                </a:r>
                <a:endParaRPr lang="en-US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id="{6B70C4DD-9DFD-6865-D6EE-732C9F937277}"/>
                </a:ext>
              </a:extLst>
            </p:cNvPr>
            <p:cNvGrpSpPr/>
            <p:nvPr/>
          </p:nvGrpSpPr>
          <p:grpSpPr>
            <a:xfrm>
              <a:off x="7714172" y="2026043"/>
              <a:ext cx="2041285" cy="3822306"/>
              <a:chOff x="1430410" y="3131288"/>
              <a:chExt cx="2222173" cy="4161018"/>
            </a:xfrm>
          </p:grpSpPr>
          <p:sp>
            <p:nvSpPr>
              <p:cNvPr id="42" name="Shape5">
                <a:extLst>
                  <a:ext uri="{FF2B5EF4-FFF2-40B4-BE49-F238E27FC236}">
                    <a16:creationId id="{2430295B-F995-B477-243B-EEE8C02BE811}"/>
                  </a:ext>
                </a:extLst>
              </p:cNvPr>
              <p:cNvSpPr/>
              <p:nvPr/>
            </p:nvSpPr>
            <p:spPr>
              <a:xfrm>
                <a:off x="1689885" y="6798829"/>
                <a:ext cx="155103" cy="1551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787400" sx="98000" sy="98000" algn="ctr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43" name="Line1">
                <a:extLst>
                  <a:ext uri="{FF2B5EF4-FFF2-40B4-BE49-F238E27FC236}">
                    <a16:creationId id="{912BC680-7F07-2177-4387-71B0ED179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7435" y="3776389"/>
                <a:ext cx="0" cy="3515917"/>
              </a:xfrm>
              <a:prstGeom prst="line">
                <a:avLst/>
              </a:prstGeom>
              <a:ln w="6350" cap="rnd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Number5">
                <a:extLst>
                  <a:ext uri="{FF2B5EF4-FFF2-40B4-BE49-F238E27FC236}">
                    <a16:creationId id="{4D3ADEEF-98D1-03B6-E680-5518E8844C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30410" y="3131288"/>
                <a:ext cx="674053" cy="674471"/>
              </a:xfrm>
              <a:custGeom>
                <a:avLst/>
                <a:gdLst>
                  <a:gd name="T0" fmla="*/ 423 w 674"/>
                  <a:gd name="T1" fmla="*/ 48 h 674"/>
                  <a:gd name="T2" fmla="*/ 626 w 674"/>
                  <a:gd name="T3" fmla="*/ 250 h 674"/>
                  <a:gd name="T4" fmla="*/ 626 w 674"/>
                  <a:gd name="T5" fmla="*/ 424 h 674"/>
                  <a:gd name="T6" fmla="*/ 423 w 674"/>
                  <a:gd name="T7" fmla="*/ 626 h 674"/>
                  <a:gd name="T8" fmla="*/ 250 w 674"/>
                  <a:gd name="T9" fmla="*/ 626 h 674"/>
                  <a:gd name="T10" fmla="*/ 48 w 674"/>
                  <a:gd name="T11" fmla="*/ 424 h 674"/>
                  <a:gd name="T12" fmla="*/ 48 w 674"/>
                  <a:gd name="T13" fmla="*/ 250 h 674"/>
                  <a:gd name="T14" fmla="*/ 250 w 674"/>
                  <a:gd name="T15" fmla="*/ 48 h 674"/>
                  <a:gd name="T16" fmla="*/ 423 w 674"/>
                  <a:gd name="T17" fmla="*/ 48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4" h="674">
                    <a:moveTo>
                      <a:pt x="423" y="48"/>
                    </a:moveTo>
                    <a:cubicBezTo>
                      <a:pt x="626" y="250"/>
                      <a:pt x="626" y="250"/>
                      <a:pt x="626" y="250"/>
                    </a:cubicBezTo>
                    <a:cubicBezTo>
                      <a:pt x="674" y="298"/>
                      <a:pt x="674" y="376"/>
                      <a:pt x="626" y="424"/>
                    </a:cubicBezTo>
                    <a:cubicBezTo>
                      <a:pt x="423" y="626"/>
                      <a:pt x="423" y="626"/>
                      <a:pt x="423" y="626"/>
                    </a:cubicBezTo>
                    <a:cubicBezTo>
                      <a:pt x="375" y="674"/>
                      <a:pt x="298" y="674"/>
                      <a:pt x="250" y="626"/>
                    </a:cubicBezTo>
                    <a:cubicBezTo>
                      <a:pt x="48" y="424"/>
                      <a:pt x="48" y="424"/>
                      <a:pt x="48" y="424"/>
                    </a:cubicBezTo>
                    <a:cubicBezTo>
                      <a:pt x="0" y="376"/>
                      <a:pt x="0" y="298"/>
                      <a:pt x="48" y="250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98" y="0"/>
                      <a:pt x="375" y="0"/>
                      <a:pt x="423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5</a:t>
                </a:r>
                <a:endPara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Bullet5">
                <a:extLst>
                  <a:ext uri="{FF2B5EF4-FFF2-40B4-BE49-F238E27FC236}">
                    <a16:creationId id="{E4936076-2C8D-3455-39D5-82A517BC7BF9}"/>
                  </a:ext>
                </a:extLst>
              </p:cNvPr>
              <p:cNvSpPr txBox="1"/>
              <p:nvPr/>
            </p:nvSpPr>
            <p:spPr>
              <a:xfrm>
                <a:off x="1815791" y="3852906"/>
                <a:ext cx="1836792" cy="706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/>
                <a:r>
                  <a:rPr lang="zh-CN" altLang="en-US" sz="16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日常运营支出</a:t>
                </a:r>
                <a:endParaRPr lang="en-US" dirty="0"/>
              </a:p>
            </p:txBody>
          </p:sp>
          <p:sp>
            <p:nvSpPr>
              <p:cNvPr id="46" name="Text5">
                <a:extLst>
                  <a:ext uri="{FF2B5EF4-FFF2-40B4-BE49-F238E27FC236}">
                    <a16:creationId id="{C3ECB87E-4DC2-9FE5-F528-BCD348815CDD}"/>
                  </a:ext>
                </a:extLst>
              </p:cNvPr>
              <p:cNvSpPr txBox="1"/>
              <p:nvPr/>
            </p:nvSpPr>
            <p:spPr>
              <a:xfrm>
                <a:off x="1815791" y="4577519"/>
                <a:ext cx="1836791" cy="16514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err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预留20万元作为日常运营资金，涵盖办公场地租赁、设备采购及团队差旅等基本开支。</a:t>
                </a:r>
                <a:endParaRPr lang="en-US" dirty="0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id="{14FF568D-9E45-AFA8-67FA-3213BE417C57}"/>
                </a:ext>
              </a:extLst>
            </p:cNvPr>
            <p:cNvGrpSpPr/>
            <p:nvPr/>
          </p:nvGrpSpPr>
          <p:grpSpPr>
            <a:xfrm>
              <a:off x="9477616" y="1130300"/>
              <a:ext cx="2041285" cy="3685280"/>
              <a:chOff x="1430410" y="3131288"/>
              <a:chExt cx="2222173" cy="4011849"/>
            </a:xfrm>
          </p:grpSpPr>
          <p:sp>
            <p:nvSpPr>
              <p:cNvPr id="48" name="Shape6">
                <a:extLst>
                  <a:ext uri="{FF2B5EF4-FFF2-40B4-BE49-F238E27FC236}">
                    <a16:creationId id="{4867D787-91B5-1A2A-BED9-A905A4972664}"/>
                  </a:ext>
                </a:extLst>
              </p:cNvPr>
              <p:cNvSpPr/>
              <p:nvPr/>
            </p:nvSpPr>
            <p:spPr>
              <a:xfrm>
                <a:off x="1689885" y="6988034"/>
                <a:ext cx="155103" cy="1551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787400" sx="98000" sy="98000" algn="ctr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49" name="Line1">
                <a:extLst>
                  <a:ext uri="{FF2B5EF4-FFF2-40B4-BE49-F238E27FC236}">
                    <a16:creationId id="{74063EEE-C012-E4CE-C156-DDE2DE49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7435" y="3776389"/>
                <a:ext cx="0" cy="3239552"/>
              </a:xfrm>
              <a:prstGeom prst="line">
                <a:avLst/>
              </a:prstGeom>
              <a:ln w="6350" cap="rnd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Number6">
                <a:extLst>
                  <a:ext uri="{FF2B5EF4-FFF2-40B4-BE49-F238E27FC236}">
                    <a16:creationId id="{C348AAA9-F683-9C38-DA56-93BC851857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30410" y="3131288"/>
                <a:ext cx="674053" cy="674471"/>
              </a:xfrm>
              <a:custGeom>
                <a:avLst/>
                <a:gdLst>
                  <a:gd name="T0" fmla="*/ 423 w 674"/>
                  <a:gd name="T1" fmla="*/ 48 h 674"/>
                  <a:gd name="T2" fmla="*/ 626 w 674"/>
                  <a:gd name="T3" fmla="*/ 250 h 674"/>
                  <a:gd name="T4" fmla="*/ 626 w 674"/>
                  <a:gd name="T5" fmla="*/ 424 h 674"/>
                  <a:gd name="T6" fmla="*/ 423 w 674"/>
                  <a:gd name="T7" fmla="*/ 626 h 674"/>
                  <a:gd name="T8" fmla="*/ 250 w 674"/>
                  <a:gd name="T9" fmla="*/ 626 h 674"/>
                  <a:gd name="T10" fmla="*/ 48 w 674"/>
                  <a:gd name="T11" fmla="*/ 424 h 674"/>
                  <a:gd name="T12" fmla="*/ 48 w 674"/>
                  <a:gd name="T13" fmla="*/ 250 h 674"/>
                  <a:gd name="T14" fmla="*/ 250 w 674"/>
                  <a:gd name="T15" fmla="*/ 48 h 674"/>
                  <a:gd name="T16" fmla="*/ 423 w 674"/>
                  <a:gd name="T17" fmla="*/ 48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4" h="674">
                    <a:moveTo>
                      <a:pt x="423" y="48"/>
                    </a:moveTo>
                    <a:cubicBezTo>
                      <a:pt x="626" y="250"/>
                      <a:pt x="626" y="250"/>
                      <a:pt x="626" y="250"/>
                    </a:cubicBezTo>
                    <a:cubicBezTo>
                      <a:pt x="674" y="298"/>
                      <a:pt x="674" y="376"/>
                      <a:pt x="626" y="424"/>
                    </a:cubicBezTo>
                    <a:cubicBezTo>
                      <a:pt x="423" y="626"/>
                      <a:pt x="423" y="626"/>
                      <a:pt x="423" y="626"/>
                    </a:cubicBezTo>
                    <a:cubicBezTo>
                      <a:pt x="375" y="674"/>
                      <a:pt x="298" y="674"/>
                      <a:pt x="250" y="626"/>
                    </a:cubicBezTo>
                    <a:cubicBezTo>
                      <a:pt x="48" y="424"/>
                      <a:pt x="48" y="424"/>
                      <a:pt x="48" y="424"/>
                    </a:cubicBezTo>
                    <a:cubicBezTo>
                      <a:pt x="0" y="376"/>
                      <a:pt x="0" y="298"/>
                      <a:pt x="48" y="250"/>
                    </a:cubicBezTo>
                    <a:cubicBezTo>
                      <a:pt x="250" y="48"/>
                      <a:pt x="250" y="48"/>
                      <a:pt x="250" y="48"/>
                    </a:cubicBezTo>
                    <a:cubicBezTo>
                      <a:pt x="298" y="0"/>
                      <a:pt x="375" y="0"/>
                      <a:pt x="423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</a:t>
                </a:r>
                <a:endPara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Bullet6">
                <a:extLst>
                  <a:ext uri="{FF2B5EF4-FFF2-40B4-BE49-F238E27FC236}">
                    <a16:creationId id="{3AEAA3DB-8224-2B48-BB4E-D5EAE4867995}"/>
                  </a:ext>
                </a:extLst>
              </p:cNvPr>
              <p:cNvSpPr txBox="1"/>
              <p:nvPr/>
            </p:nvSpPr>
            <p:spPr>
              <a:xfrm>
                <a:off x="1815791" y="3852904"/>
                <a:ext cx="1836792" cy="706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/>
                <a:r>
                  <a:rPr lang="zh-CN" altLang="en-US" sz="16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风险储备金</a:t>
                </a:r>
                <a:endParaRPr lang="en-US" dirty="0"/>
              </a:p>
            </p:txBody>
          </p:sp>
          <p:sp>
            <p:nvSpPr>
              <p:cNvPr id="52" name="Text6">
                <a:extLst>
                  <a:ext uri="{FF2B5EF4-FFF2-40B4-BE49-F238E27FC236}">
                    <a16:creationId id="{52BFEA90-AE3E-A027-8D7D-8274E8F2B956}"/>
                  </a:ext>
                </a:extLst>
              </p:cNvPr>
              <p:cNvSpPr txBox="1"/>
              <p:nvPr/>
            </p:nvSpPr>
            <p:spPr>
              <a:xfrm>
                <a:off x="1815791" y="4577519"/>
                <a:ext cx="1836791" cy="15610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err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设立剩余资金为风险储备金，应对可能的技术难题或市场变化，保障项目持续稳定推进。</a:t>
                </a:r>
                <a:endParaRPr lang="en-US" dirty="0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资金需求说明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58c54899-6d0f-457a-935d-e816f014b738.source.7.zh-Hans.pptx">
            <a:extLst>
              <a:ext uri="{FF2B5EF4-FFF2-40B4-BE49-F238E27FC236}">
                <a16:creationId id="{A9059E97-A4CF-8596-0C4A-0E7C19F7EA46}"/>
              </a:ext>
            </a:extLst>
          </p:cNvPr>
          <p:cNvGrpSpPr/>
          <p:nvPr/>
        </p:nvGrpSpPr>
        <p:grpSpPr>
          <a:xfrm>
            <a:off x="660399" y="1130300"/>
            <a:ext cx="10858501" cy="5003800"/>
            <a:chOff x="660399" y="1130300"/>
            <a:chExt cx="10858501" cy="5003800"/>
          </a:xfrm>
        </p:grpSpPr>
        <p:sp>
          <p:nvSpPr>
            <p:cNvPr id="2" name="islide-1">
              <a:extLst>
                <a:ext uri="{FF2B5EF4-FFF2-40B4-BE49-F238E27FC236}">
                  <a16:creationId id="{EA5FD6C4-D156-4B5D-65DC-25A887EC296A}"/>
                </a:ext>
              </a:extLst>
            </p:cNvPr>
            <p:cNvSpPr/>
            <p:nvPr/>
          </p:nvSpPr>
          <p:spPr>
            <a:xfrm>
              <a:off x="934048" y="1847992"/>
              <a:ext cx="2547816" cy="4049900"/>
            </a:xfrm>
            <a:prstGeom prst="rect">
              <a:avLst/>
            </a:prstGeom>
            <a:noFill/>
            <a:ln w="6350" cap="flat" cmpd="sng" algn="ctr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islide-4">
              <a:extLst>
                <a:ext uri="{FF2B5EF4-FFF2-40B4-BE49-F238E27FC236}">
                  <a16:creationId id="{8932F348-D8B3-DBC6-5009-F1F44140DB87}"/>
                </a:ext>
              </a:extLst>
            </p:cNvPr>
            <p:cNvSpPr/>
            <p:nvPr/>
          </p:nvSpPr>
          <p:spPr>
            <a:xfrm>
              <a:off x="3550873" y="2051999"/>
              <a:ext cx="2547816" cy="4049900"/>
            </a:xfrm>
            <a:prstGeom prst="rect">
              <a:avLst/>
            </a:prstGeom>
            <a:noFill/>
            <a:ln w="6350" cap="flat" cmpd="sng" algn="ctr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islide-7">
              <a:extLst>
                <a:ext uri="{FF2B5EF4-FFF2-40B4-BE49-F238E27FC236}">
                  <a16:creationId id="{86ECB910-20BE-FC4B-7497-EF59177ED1F1}"/>
                </a:ext>
              </a:extLst>
            </p:cNvPr>
            <p:cNvSpPr/>
            <p:nvPr/>
          </p:nvSpPr>
          <p:spPr>
            <a:xfrm>
              <a:off x="6167697" y="1777130"/>
              <a:ext cx="2547816" cy="4049900"/>
            </a:xfrm>
            <a:prstGeom prst="rect">
              <a:avLst/>
            </a:prstGeom>
            <a:noFill/>
            <a:ln w="6350" cap="flat" cmpd="sng" algn="ctr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islide-10">
              <a:extLst>
                <a:ext uri="{FF2B5EF4-FFF2-40B4-BE49-F238E27FC236}">
                  <a16:creationId id="{3E79B83C-ED65-BC54-E349-1BA7E0452031}"/>
                </a:ext>
              </a:extLst>
            </p:cNvPr>
            <p:cNvSpPr/>
            <p:nvPr/>
          </p:nvSpPr>
          <p:spPr>
            <a:xfrm>
              <a:off x="8740980" y="2084200"/>
              <a:ext cx="2547816" cy="4049900"/>
            </a:xfrm>
            <a:prstGeom prst="rect">
              <a:avLst/>
            </a:prstGeom>
            <a:noFill/>
            <a:ln w="6350" cap="flat" cmpd="sng" algn="ctr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Title">
              <a:extLst>
                <a:ext uri="{FF2B5EF4-FFF2-40B4-BE49-F238E27FC236}">
                  <a16:creationId id="{EAEE3C75-DD59-A00D-B281-38431CE1AB08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1130300"/>
              <a:ext cx="10858500" cy="5098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技术研发、数据与合规、市场拓展、团队运营的具体分配。</a:t>
              </a:r>
              <a:endParaRPr lang="en-US" dirty="0"/>
            </a:p>
          </p:txBody>
        </p:sp>
        <p:sp>
          <p:nvSpPr>
            <p:cNvPr id="50" name="islide-14">
              <a:extLst>
                <a:ext uri="{FF2B5EF4-FFF2-40B4-BE49-F238E27FC236}">
                  <a16:creationId id="{CC6A025C-8C5E-0CDC-F09A-892A47266A09}"/>
                </a:ext>
              </a:extLst>
            </p:cNvPr>
            <p:cNvSpPr/>
            <p:nvPr/>
          </p:nvSpPr>
          <p:spPr>
            <a:xfrm>
              <a:off x="660399" y="3638361"/>
              <a:ext cx="10858500" cy="472411"/>
            </a:xfrm>
            <a:custGeom>
              <a:avLst/>
              <a:gdLst>
                <a:gd name="connsiteX0" fmla="*/ 0 w 12091917"/>
                <a:gd name="connsiteY0" fmla="*/ 545910 h 545910"/>
                <a:gd name="connsiteX1" fmla="*/ 2019869 w 12091917"/>
                <a:gd name="connsiteY1" fmla="*/ 177421 h 545910"/>
                <a:gd name="connsiteX2" fmla="*/ 5049672 w 12091917"/>
                <a:gd name="connsiteY2" fmla="*/ 464024 h 545910"/>
                <a:gd name="connsiteX3" fmla="*/ 7670042 w 12091917"/>
                <a:gd name="connsiteY3" fmla="*/ 54591 h 545910"/>
                <a:gd name="connsiteX4" fmla="*/ 10345003 w 12091917"/>
                <a:gd name="connsiteY4" fmla="*/ 491319 h 545910"/>
                <a:gd name="connsiteX5" fmla="*/ 12091917 w 12091917"/>
                <a:gd name="connsiteY5" fmla="*/ 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91917" h="545910">
                  <a:moveTo>
                    <a:pt x="0" y="545910"/>
                  </a:moveTo>
                  <a:cubicBezTo>
                    <a:pt x="589128" y="368489"/>
                    <a:pt x="1178257" y="191069"/>
                    <a:pt x="2019869" y="177421"/>
                  </a:cubicBezTo>
                  <a:cubicBezTo>
                    <a:pt x="2861481" y="163773"/>
                    <a:pt x="4107977" y="484496"/>
                    <a:pt x="5049672" y="464024"/>
                  </a:cubicBezTo>
                  <a:cubicBezTo>
                    <a:pt x="5991367" y="443552"/>
                    <a:pt x="6787487" y="50042"/>
                    <a:pt x="7670042" y="54591"/>
                  </a:cubicBezTo>
                  <a:cubicBezTo>
                    <a:pt x="8552597" y="59140"/>
                    <a:pt x="9608024" y="500417"/>
                    <a:pt x="10345003" y="491319"/>
                  </a:cubicBezTo>
                  <a:cubicBezTo>
                    <a:pt x="11081982" y="482221"/>
                    <a:pt x="11323093" y="466298"/>
                    <a:pt x="12091917" y="0"/>
                  </a:cubicBezTo>
                </a:path>
              </a:pathLst>
            </a:custGeom>
            <a:noFill/>
            <a:ln w="31750">
              <a:solidFill>
                <a:schemeClr val="accent1"/>
              </a:solidFill>
              <a:tailEnd type="arrow" w="lg" len="lg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id="{12E358B1-3C7A-98B6-07A5-FA5C66559D79}"/>
                </a:ext>
              </a:extLst>
            </p:cNvPr>
            <p:cNvGrpSpPr/>
            <p:nvPr/>
          </p:nvGrpSpPr>
          <p:grpSpPr>
            <a:xfrm>
              <a:off x="965638" y="1880550"/>
              <a:ext cx="2462736" cy="1716701"/>
              <a:chOff x="965638" y="1880550"/>
              <a:chExt cx="2462736" cy="1716701"/>
            </a:xfrm>
          </p:grpSpPr>
          <p:sp>
            <p:nvSpPr>
              <p:cNvPr id="4" name="Bullet1">
                <a:extLst>
                  <a:ext uri="{FF2B5EF4-FFF2-40B4-BE49-F238E27FC236}">
                    <a16:creationId id="{25327E6C-B939-98E4-43EC-11C42D5CC2A9}"/>
                  </a:ext>
                </a:extLst>
              </p:cNvPr>
              <p:cNvSpPr txBox="1"/>
              <p:nvPr/>
            </p:nvSpPr>
            <p:spPr>
              <a:xfrm>
                <a:off x="988498" y="2378629"/>
                <a:ext cx="2351832" cy="4899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/>
                <a:r>
                  <a: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技术研发资金</a:t>
                </a:r>
                <a:endParaRPr lang="en-US" dirty="0"/>
              </a:p>
            </p:txBody>
          </p:sp>
          <p:sp>
            <p:nvSpPr>
              <p:cNvPr id="5" name="Text1">
                <a:extLst>
                  <a:ext uri="{FF2B5EF4-FFF2-40B4-BE49-F238E27FC236}">
                    <a16:creationId id="{538E9C67-58E8-33AE-5B13-DECE3DF2AB91}"/>
                  </a:ext>
                </a:extLst>
              </p:cNvPr>
              <p:cNvSpPr txBox="1"/>
              <p:nvPr/>
            </p:nvSpPr>
            <p:spPr>
              <a:xfrm>
                <a:off x="988497" y="2865415"/>
                <a:ext cx="2439877" cy="7318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资金将主要用于算法优化、模型训练和系统开发，确保APP的高效准确运行，同时持续改进癌症病灶自动勾画功能。</a:t>
                </a:r>
                <a:endParaRPr lang="en-US" dirty="0"/>
              </a:p>
            </p:txBody>
          </p:sp>
          <p:sp>
            <p:nvSpPr>
              <p:cNvPr id="6" name="Number1">
                <a:extLst>
                  <a:ext uri="{FF2B5EF4-FFF2-40B4-BE49-F238E27FC236}">
                    <a16:creationId id="{CEAA04FD-2BF8-E175-5138-47A39A842FDE}"/>
                  </a:ext>
                </a:extLst>
              </p:cNvPr>
              <p:cNvSpPr txBox="1"/>
              <p:nvPr/>
            </p:nvSpPr>
            <p:spPr>
              <a:xfrm>
                <a:off x="965638" y="1880550"/>
                <a:ext cx="595202" cy="457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r>
                  <a:rPr lang="it-IT" altLang="zh-CN" sz="24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</a:t>
                </a:r>
                <a:endPara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id="{DDCB1EC1-8EE4-611B-EEAC-926F088B13DC}"/>
                </a:ext>
              </a:extLst>
            </p:cNvPr>
            <p:cNvGrpSpPr/>
            <p:nvPr/>
          </p:nvGrpSpPr>
          <p:grpSpPr>
            <a:xfrm>
              <a:off x="965638" y="4131074"/>
              <a:ext cx="2462736" cy="1716700"/>
              <a:chOff x="965638" y="4131074"/>
              <a:chExt cx="2462736" cy="1716700"/>
            </a:xfrm>
          </p:grpSpPr>
          <p:sp>
            <p:nvSpPr>
              <p:cNvPr id="10" name="Bullet2">
                <a:extLst>
                  <a:ext uri="{FF2B5EF4-FFF2-40B4-BE49-F238E27FC236}">
                    <a16:creationId id="{8CAD9FD1-E7E5-2127-CD8D-E54137671679}"/>
                  </a:ext>
                </a:extLst>
              </p:cNvPr>
              <p:cNvSpPr txBox="1"/>
              <p:nvPr/>
            </p:nvSpPr>
            <p:spPr>
              <a:xfrm>
                <a:off x="988497" y="4629151"/>
                <a:ext cx="2439877" cy="4899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/>
                <a:r>
                  <a: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数据采集与处理</a:t>
                </a:r>
                <a:endParaRPr lang="en-US" dirty="0"/>
              </a:p>
            </p:txBody>
          </p:sp>
          <p:sp>
            <p:nvSpPr>
              <p:cNvPr id="11" name="Text2">
                <a:extLst>
                  <a:ext uri="{FF2B5EF4-FFF2-40B4-BE49-F238E27FC236}">
                    <a16:creationId id="{C62F50F0-A285-E9BF-CFC7-27869DFC4538}"/>
                  </a:ext>
                </a:extLst>
              </p:cNvPr>
              <p:cNvSpPr txBox="1"/>
              <p:nvPr/>
            </p:nvSpPr>
            <p:spPr>
              <a:xfrm>
                <a:off x="988497" y="5115938"/>
                <a:ext cx="2439877" cy="7318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投入资金用于高质量医疗数据的获取、标注及存储，确保数据合规性，并满足技术研发对大规模数据集的需求。</a:t>
                </a:r>
                <a:endParaRPr lang="en-US" dirty="0"/>
              </a:p>
            </p:txBody>
          </p:sp>
          <p:sp>
            <p:nvSpPr>
              <p:cNvPr id="12" name="Number2">
                <a:extLst>
                  <a:ext uri="{FF2B5EF4-FFF2-40B4-BE49-F238E27FC236}">
                    <a16:creationId id="{28460454-16B9-36E4-D012-0DB888ED563A}"/>
                  </a:ext>
                </a:extLst>
              </p:cNvPr>
              <p:cNvSpPr txBox="1"/>
              <p:nvPr/>
            </p:nvSpPr>
            <p:spPr>
              <a:xfrm>
                <a:off x="965638" y="4131074"/>
                <a:ext cx="595202" cy="457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r>
                  <a:rPr lang="it-IT" altLang="zh-CN" sz="24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</a:t>
                </a:r>
                <a:endPara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id="{B6B2033B-6ED9-0CBF-D8E8-1FCE2E78BD42}"/>
                </a:ext>
              </a:extLst>
            </p:cNvPr>
            <p:cNvGrpSpPr/>
            <p:nvPr/>
          </p:nvGrpSpPr>
          <p:grpSpPr>
            <a:xfrm>
              <a:off x="3582463" y="2084557"/>
              <a:ext cx="2462736" cy="1716700"/>
              <a:chOff x="3582463" y="2084557"/>
              <a:chExt cx="2462736" cy="1716700"/>
            </a:xfrm>
          </p:grpSpPr>
          <p:sp>
            <p:nvSpPr>
              <p:cNvPr id="62" name="Bullet3">
                <a:extLst>
                  <a:ext uri="{FF2B5EF4-FFF2-40B4-BE49-F238E27FC236}">
                    <a16:creationId id="{B8875549-3FA2-0113-9C13-9E1FA561F4CD}"/>
                  </a:ext>
                </a:extLst>
              </p:cNvPr>
              <p:cNvSpPr txBox="1"/>
              <p:nvPr/>
            </p:nvSpPr>
            <p:spPr>
              <a:xfrm>
                <a:off x="3605322" y="2582636"/>
                <a:ext cx="2439877" cy="4899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/>
                <a:r>
                  <a: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法规与合规成本</a:t>
                </a:r>
                <a:endParaRPr lang="en-US" dirty="0"/>
              </a:p>
            </p:txBody>
          </p:sp>
          <p:sp>
            <p:nvSpPr>
              <p:cNvPr id="63" name="Text3">
                <a:extLst>
                  <a:ext uri="{FF2B5EF4-FFF2-40B4-BE49-F238E27FC236}">
                    <a16:creationId id="{BE47383B-E668-F2AE-79BD-5C046CD29547}"/>
                  </a:ext>
                </a:extLst>
              </p:cNvPr>
              <p:cNvSpPr txBox="1"/>
              <p:nvPr/>
            </p:nvSpPr>
            <p:spPr>
              <a:xfrm>
                <a:off x="3605322" y="3069421"/>
                <a:ext cx="2439877" cy="7318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资金分配至法规咨询、认证申请以及确保产品符合国内外医疗行业标准，保障系统的合法性和安全性。</a:t>
                </a:r>
                <a:endParaRPr lang="en-US" dirty="0"/>
              </a:p>
            </p:txBody>
          </p:sp>
          <p:sp>
            <p:nvSpPr>
              <p:cNvPr id="64" name="Number3">
                <a:extLst>
                  <a:ext uri="{FF2B5EF4-FFF2-40B4-BE49-F238E27FC236}">
                    <a16:creationId id="{CF48C0D9-D036-C6EF-9893-580A888025D1}"/>
                  </a:ext>
                </a:extLst>
              </p:cNvPr>
              <p:cNvSpPr txBox="1"/>
              <p:nvPr/>
            </p:nvSpPr>
            <p:spPr>
              <a:xfrm>
                <a:off x="3582463" y="2084557"/>
                <a:ext cx="595202" cy="457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r>
                  <a:rPr lang="it-IT" altLang="zh-CN" sz="24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3</a:t>
                </a:r>
                <a:endPara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id="{E194784B-B8AD-0EB4-3398-9CF87D5CC2AB}"/>
                </a:ext>
              </a:extLst>
            </p:cNvPr>
            <p:cNvGrpSpPr/>
            <p:nvPr/>
          </p:nvGrpSpPr>
          <p:grpSpPr>
            <a:xfrm>
              <a:off x="3605322" y="4367281"/>
              <a:ext cx="2439877" cy="1684500"/>
              <a:chOff x="3605322" y="4367281"/>
              <a:chExt cx="2439877" cy="1684500"/>
            </a:xfrm>
          </p:grpSpPr>
          <p:sp>
            <p:nvSpPr>
              <p:cNvPr id="59" name="Bullet4">
                <a:extLst>
                  <a:ext uri="{FF2B5EF4-FFF2-40B4-BE49-F238E27FC236}">
                    <a16:creationId id="{25EC864B-ACD0-8473-F14D-425F5E8400DA}"/>
                  </a:ext>
                </a:extLst>
              </p:cNvPr>
              <p:cNvSpPr txBox="1"/>
              <p:nvPr/>
            </p:nvSpPr>
            <p:spPr>
              <a:xfrm>
                <a:off x="3605322" y="4833159"/>
                <a:ext cx="2439877" cy="4899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/>
                <a:r>
                  <a: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市场推广费用</a:t>
                </a:r>
                <a:endParaRPr lang="en-US" dirty="0"/>
              </a:p>
            </p:txBody>
          </p:sp>
          <p:sp>
            <p:nvSpPr>
              <p:cNvPr id="60" name="Text4">
                <a:extLst>
                  <a:ext uri="{FF2B5EF4-FFF2-40B4-BE49-F238E27FC236}">
                    <a16:creationId id="{BDB21B8C-6046-6865-CB57-689C96D7F546}"/>
                  </a:ext>
                </a:extLst>
              </p:cNvPr>
              <p:cNvSpPr txBox="1"/>
              <p:nvPr/>
            </p:nvSpPr>
            <p:spPr>
              <a:xfrm>
                <a:off x="3605322" y="5319945"/>
                <a:ext cx="2439877" cy="7318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用于市场调研、品牌宣传和用户教育活动，提高APP在医疗机构和患者中的知名度和使用率。</a:t>
                </a:r>
                <a:endParaRPr lang="en-US" dirty="0"/>
              </a:p>
            </p:txBody>
          </p:sp>
          <p:sp>
            <p:nvSpPr>
              <p:cNvPr id="61" name="Number4">
                <a:extLst>
                  <a:ext uri="{FF2B5EF4-FFF2-40B4-BE49-F238E27FC236}">
                    <a16:creationId id="{A019BF97-34C0-C28E-9303-D61051877E44}"/>
                  </a:ext>
                </a:extLst>
              </p:cNvPr>
              <p:cNvSpPr txBox="1"/>
              <p:nvPr/>
            </p:nvSpPr>
            <p:spPr>
              <a:xfrm>
                <a:off x="3605323" y="4367281"/>
                <a:ext cx="595202" cy="457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r>
                  <a:rPr lang="it-IT" altLang="zh-CN" sz="24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4</a:t>
                </a:r>
                <a:endPara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id="{5B849B1A-5952-BAAE-1909-9CB7B4D24E2F}"/>
                </a:ext>
              </a:extLst>
            </p:cNvPr>
            <p:cNvGrpSpPr/>
            <p:nvPr/>
          </p:nvGrpSpPr>
          <p:grpSpPr>
            <a:xfrm>
              <a:off x="6199287" y="1809687"/>
              <a:ext cx="2462736" cy="1716701"/>
              <a:chOff x="6199287" y="1809687"/>
              <a:chExt cx="2462736" cy="1716701"/>
            </a:xfrm>
          </p:grpSpPr>
          <p:sp>
            <p:nvSpPr>
              <p:cNvPr id="72" name="Bullet5">
                <a:extLst>
                  <a:ext uri="{FF2B5EF4-FFF2-40B4-BE49-F238E27FC236}">
                    <a16:creationId id="{5B050822-E604-F1E8-108D-2955DF9898AD}"/>
                  </a:ext>
                </a:extLst>
              </p:cNvPr>
              <p:cNvSpPr txBox="1"/>
              <p:nvPr/>
            </p:nvSpPr>
            <p:spPr>
              <a:xfrm>
                <a:off x="6222146" y="2307766"/>
                <a:ext cx="2439877" cy="4899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/>
                <a:r>
                  <a: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团队建设支出</a:t>
                </a:r>
                <a:endParaRPr lang="en-US" dirty="0"/>
              </a:p>
            </p:txBody>
          </p:sp>
          <p:sp>
            <p:nvSpPr>
              <p:cNvPr id="73" name="Text5">
                <a:extLst>
                  <a:ext uri="{FF2B5EF4-FFF2-40B4-BE49-F238E27FC236}">
                    <a16:creationId id="{EF88ABC6-343F-E934-132B-58AC21B8B12A}"/>
                  </a:ext>
                </a:extLst>
              </p:cNvPr>
              <p:cNvSpPr txBox="1"/>
              <p:nvPr/>
            </p:nvSpPr>
            <p:spPr>
              <a:xfrm>
                <a:off x="6222146" y="2794552"/>
                <a:ext cx="2439877" cy="7318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投资于招聘顶尖技术人才、培训现有团队成员，以及提供有竞争力的薪酬福利以保持团队稳定性和创新力。</a:t>
                </a:r>
                <a:endParaRPr lang="en-US" dirty="0"/>
              </a:p>
            </p:txBody>
          </p:sp>
          <p:sp>
            <p:nvSpPr>
              <p:cNvPr id="74" name="Number5">
                <a:extLst>
                  <a:ext uri="{FF2B5EF4-FFF2-40B4-BE49-F238E27FC236}">
                    <a16:creationId id="{59DD1BE2-23FC-3D6B-E689-64929309FBE0}"/>
                  </a:ext>
                </a:extLst>
              </p:cNvPr>
              <p:cNvSpPr txBox="1"/>
              <p:nvPr/>
            </p:nvSpPr>
            <p:spPr>
              <a:xfrm>
                <a:off x="6199287" y="1809687"/>
                <a:ext cx="595202" cy="457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r>
                  <a:rPr lang="it-IT" altLang="zh-CN" sz="24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5</a:t>
                </a:r>
                <a:endPara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id="{912B8204-0584-3497-5342-FDEE7E334B39}"/>
                </a:ext>
              </a:extLst>
            </p:cNvPr>
            <p:cNvGrpSpPr/>
            <p:nvPr/>
          </p:nvGrpSpPr>
          <p:grpSpPr>
            <a:xfrm>
              <a:off x="6199287" y="4060211"/>
              <a:ext cx="2462736" cy="1716700"/>
              <a:chOff x="6199287" y="4060211"/>
              <a:chExt cx="2462736" cy="1716700"/>
            </a:xfrm>
          </p:grpSpPr>
          <p:sp>
            <p:nvSpPr>
              <p:cNvPr id="69" name="Bullet6">
                <a:extLst>
                  <a:ext uri="{FF2B5EF4-FFF2-40B4-BE49-F238E27FC236}">
                    <a16:creationId id="{3E13A430-45EC-7A69-225E-EEB0A5B3212A}"/>
                  </a:ext>
                </a:extLst>
              </p:cNvPr>
              <p:cNvSpPr txBox="1"/>
              <p:nvPr/>
            </p:nvSpPr>
            <p:spPr>
              <a:xfrm>
                <a:off x="6222146" y="4558289"/>
                <a:ext cx="2439877" cy="4899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/>
                <a:r>
                  <a: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运营维护预算</a:t>
                </a:r>
                <a:endParaRPr lang="en-US" dirty="0"/>
              </a:p>
            </p:txBody>
          </p:sp>
          <p:sp>
            <p:nvSpPr>
              <p:cNvPr id="70" name="Text6">
                <a:extLst>
                  <a:ext uri="{FF2B5EF4-FFF2-40B4-BE49-F238E27FC236}">
                    <a16:creationId id="{74B5CB2E-973E-7487-2FFC-1D971F5C56D3}"/>
                  </a:ext>
                </a:extLst>
              </p:cNvPr>
              <p:cNvSpPr txBox="1"/>
              <p:nvPr/>
            </p:nvSpPr>
            <p:spPr>
              <a:xfrm>
                <a:off x="6222146" y="5045075"/>
                <a:ext cx="2439877" cy="7318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确保日常运营顺利进行，包括服务器维护、客户支持以及系统更新迭代所需的资金。</a:t>
                </a:r>
                <a:endParaRPr lang="en-US" dirty="0"/>
              </a:p>
            </p:txBody>
          </p:sp>
          <p:sp>
            <p:nvSpPr>
              <p:cNvPr id="71" name="Number6">
                <a:extLst>
                  <a:ext uri="{FF2B5EF4-FFF2-40B4-BE49-F238E27FC236}">
                    <a16:creationId id="{5457728F-A7A9-FE65-70F2-4130D4C508EE}"/>
                  </a:ext>
                </a:extLst>
              </p:cNvPr>
              <p:cNvSpPr txBox="1"/>
              <p:nvPr/>
            </p:nvSpPr>
            <p:spPr>
              <a:xfrm>
                <a:off x="6199287" y="4060211"/>
                <a:ext cx="595202" cy="457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r>
                  <a:rPr lang="it-IT" altLang="zh-CN" sz="24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</a:t>
                </a:r>
                <a:endPara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id="{BB287E4B-E902-14CC-1C96-E4C24D48A357}"/>
                </a:ext>
              </a:extLst>
            </p:cNvPr>
            <p:cNvGrpSpPr/>
            <p:nvPr/>
          </p:nvGrpSpPr>
          <p:grpSpPr>
            <a:xfrm>
              <a:off x="8797063" y="2116757"/>
              <a:ext cx="2439877" cy="1716701"/>
              <a:chOff x="8797063" y="2116757"/>
              <a:chExt cx="2439877" cy="1716701"/>
            </a:xfrm>
          </p:grpSpPr>
          <p:sp>
            <p:nvSpPr>
              <p:cNvPr id="82" name="Bullet7">
                <a:extLst>
                  <a:ext uri="{FF2B5EF4-FFF2-40B4-BE49-F238E27FC236}">
                    <a16:creationId id="{AC465E96-1F63-5808-9EE6-334F08617BB2}"/>
                  </a:ext>
                </a:extLst>
              </p:cNvPr>
              <p:cNvSpPr txBox="1"/>
              <p:nvPr/>
            </p:nvSpPr>
            <p:spPr>
              <a:xfrm>
                <a:off x="8797063" y="2614836"/>
                <a:ext cx="2439877" cy="4899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/>
                <a:r>
                  <a: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应急储备基金</a:t>
                </a:r>
                <a:endParaRPr lang="en-US" dirty="0"/>
              </a:p>
            </p:txBody>
          </p:sp>
          <p:sp>
            <p:nvSpPr>
              <p:cNvPr id="83" name="Text7">
                <a:extLst>
                  <a:ext uri="{FF2B5EF4-FFF2-40B4-BE49-F238E27FC236}">
                    <a16:creationId id="{74C25C05-BAF6-1B01-F87E-40D4F2B91677}"/>
                  </a:ext>
                </a:extLst>
              </p:cNvPr>
              <p:cNvSpPr txBox="1"/>
              <p:nvPr/>
            </p:nvSpPr>
            <p:spPr>
              <a:xfrm>
                <a:off x="8797063" y="3101622"/>
                <a:ext cx="2439877" cy="7318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设立应急资金以应对不可预见的技术难题或市场变化，保证项目长期稳定发展。</a:t>
                </a:r>
                <a:endParaRPr lang="en-US" dirty="0"/>
              </a:p>
            </p:txBody>
          </p:sp>
          <p:sp>
            <p:nvSpPr>
              <p:cNvPr id="84" name="Number7">
                <a:extLst>
                  <a:ext uri="{FF2B5EF4-FFF2-40B4-BE49-F238E27FC236}">
                    <a16:creationId id="{CCF2DB71-A33A-DE5B-EAAA-2382C03666F6}"/>
                  </a:ext>
                </a:extLst>
              </p:cNvPr>
              <p:cNvSpPr txBox="1"/>
              <p:nvPr/>
            </p:nvSpPr>
            <p:spPr>
              <a:xfrm>
                <a:off x="8797063" y="2116757"/>
                <a:ext cx="595202" cy="457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r>
                  <a:rPr lang="it-IT" altLang="zh-CN" sz="2400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7</a:t>
                </a:r>
                <a:endPara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" name="islide-15">
              <a:extLst>
                <a:ext uri="{FF2B5EF4-FFF2-40B4-BE49-F238E27FC236}">
                  <a16:creationId id="{6090F619-D044-ECB7-30CB-D2341B18C7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4436" y="3689667"/>
              <a:ext cx="218072" cy="218072"/>
            </a:xfrm>
            <a:prstGeom prst="ellips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islide-16">
              <a:extLst>
                <a:ext uri="{FF2B5EF4-FFF2-40B4-BE49-F238E27FC236}">
                  <a16:creationId id="{980CD0FF-D7D3-3FD5-A870-1519D807B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1261" y="3925873"/>
              <a:ext cx="218072" cy="218072"/>
            </a:xfrm>
            <a:prstGeom prst="ellips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islide-17">
              <a:extLst>
                <a:ext uri="{FF2B5EF4-FFF2-40B4-BE49-F238E27FC236}">
                  <a16:creationId id="{2B05703B-AB93-3C37-527B-B98FD8043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8085" y="3583373"/>
              <a:ext cx="218072" cy="218072"/>
            </a:xfrm>
            <a:prstGeom prst="ellips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islide-18">
              <a:extLst>
                <a:ext uri="{FF2B5EF4-FFF2-40B4-BE49-F238E27FC236}">
                  <a16:creationId id="{544C2971-7E60-3CB7-C7DE-3D8D369A9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4911" y="3949593"/>
              <a:ext cx="218072" cy="218072"/>
            </a:xfrm>
            <a:prstGeom prst="ellips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资金使用计划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f61616c5-767d-4b34-8e4e-5e0263470f02.source.6.zh-Hans.pptx">
            <a:extLst>
              <a:ext uri="{FF2B5EF4-FFF2-40B4-BE49-F238E27FC236}">
                <a16:creationId id="{69E336EC-0B1D-25BE-8006-5749AC93E9A4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17" name="S">
              <a:extLst>
                <a:ext uri="{FF2B5EF4-FFF2-40B4-BE49-F238E27FC236}">
                  <a16:creationId id="{E41BCCF1-A5B9-2763-D061-EE5E7C3392B7}"/>
                </a:ext>
              </a:extLst>
            </p:cNvPr>
            <p:cNvSpPr/>
            <p:nvPr/>
          </p:nvSpPr>
          <p:spPr>
            <a:xfrm rot="10800000">
              <a:off x="4099560" y="3605238"/>
              <a:ext cx="1754426" cy="1290640"/>
            </a:xfrm>
            <a:custGeom>
              <a:avLst/>
              <a:gdLst>
                <a:gd name="connsiteX0" fmla="*/ 1339850 w 2349500"/>
                <a:gd name="connsiteY0" fmla="*/ 0 h 1728406"/>
                <a:gd name="connsiteX1" fmla="*/ 2349500 w 2349500"/>
                <a:gd name="connsiteY1" fmla="*/ 655574 h 1728406"/>
                <a:gd name="connsiteX2" fmla="*/ 1339850 w 2349500"/>
                <a:gd name="connsiteY2" fmla="*/ 1311148 h 1728406"/>
                <a:gd name="connsiteX3" fmla="*/ 1339850 w 2349500"/>
                <a:gd name="connsiteY3" fmla="*/ 964867 h 1728406"/>
                <a:gd name="connsiteX4" fmla="*/ 1264968 w 2349500"/>
                <a:gd name="connsiteY4" fmla="*/ 976295 h 1728406"/>
                <a:gd name="connsiteX5" fmla="*/ 593649 w 2349500"/>
                <a:gd name="connsiteY5" fmla="*/ 1718815 h 1728406"/>
                <a:gd name="connsiteX6" fmla="*/ 593165 w 2349500"/>
                <a:gd name="connsiteY6" fmla="*/ 1728406 h 1728406"/>
                <a:gd name="connsiteX7" fmla="*/ 0 w 2349500"/>
                <a:gd name="connsiteY7" fmla="*/ 1728406 h 1728406"/>
                <a:gd name="connsiteX8" fmla="*/ 0 w 2349500"/>
                <a:gd name="connsiteY8" fmla="*/ 1679387 h 1728406"/>
                <a:gd name="connsiteX9" fmla="*/ 1309563 w 2349500"/>
                <a:gd name="connsiteY9" fmla="*/ 369824 h 1728406"/>
                <a:gd name="connsiteX10" fmla="*/ 1339850 w 2349500"/>
                <a:gd name="connsiteY10" fmla="*/ 369824 h 17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9500" h="1728406">
                  <a:moveTo>
                    <a:pt x="1339850" y="0"/>
                  </a:moveTo>
                  <a:lnTo>
                    <a:pt x="2349500" y="655574"/>
                  </a:lnTo>
                  <a:lnTo>
                    <a:pt x="1339850" y="1311148"/>
                  </a:lnTo>
                  <a:lnTo>
                    <a:pt x="1339850" y="964867"/>
                  </a:lnTo>
                  <a:lnTo>
                    <a:pt x="1264968" y="976295"/>
                  </a:lnTo>
                  <a:cubicBezTo>
                    <a:pt x="906898" y="1049567"/>
                    <a:pt x="631207" y="1348992"/>
                    <a:pt x="593649" y="1718815"/>
                  </a:cubicBezTo>
                  <a:lnTo>
                    <a:pt x="593165" y="1728406"/>
                  </a:lnTo>
                  <a:lnTo>
                    <a:pt x="0" y="1728406"/>
                  </a:lnTo>
                  <a:lnTo>
                    <a:pt x="0" y="1679387"/>
                  </a:lnTo>
                  <a:cubicBezTo>
                    <a:pt x="0" y="956135"/>
                    <a:pt x="586311" y="369824"/>
                    <a:pt x="1309563" y="369824"/>
                  </a:cubicBezTo>
                  <a:lnTo>
                    <a:pt x="1339850" y="369824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S">
              <a:extLst>
                <a:ext uri="{FF2B5EF4-FFF2-40B4-BE49-F238E27FC236}">
                  <a16:creationId id="{E8109F08-B1AD-223E-4017-9D04A384CA81}"/>
                </a:ext>
              </a:extLst>
            </p:cNvPr>
            <p:cNvSpPr/>
            <p:nvPr/>
          </p:nvSpPr>
          <p:spPr>
            <a:xfrm rot="10800000" flipH="1" flipV="1">
              <a:off x="6338014" y="2368522"/>
              <a:ext cx="1754426" cy="1290640"/>
            </a:xfrm>
            <a:custGeom>
              <a:avLst/>
              <a:gdLst>
                <a:gd name="connsiteX0" fmla="*/ 1339850 w 2349500"/>
                <a:gd name="connsiteY0" fmla="*/ 0 h 1728406"/>
                <a:gd name="connsiteX1" fmla="*/ 2349500 w 2349500"/>
                <a:gd name="connsiteY1" fmla="*/ 655574 h 1728406"/>
                <a:gd name="connsiteX2" fmla="*/ 1339850 w 2349500"/>
                <a:gd name="connsiteY2" fmla="*/ 1311148 h 1728406"/>
                <a:gd name="connsiteX3" fmla="*/ 1339850 w 2349500"/>
                <a:gd name="connsiteY3" fmla="*/ 964867 h 1728406"/>
                <a:gd name="connsiteX4" fmla="*/ 1264968 w 2349500"/>
                <a:gd name="connsiteY4" fmla="*/ 976295 h 1728406"/>
                <a:gd name="connsiteX5" fmla="*/ 593649 w 2349500"/>
                <a:gd name="connsiteY5" fmla="*/ 1718815 h 1728406"/>
                <a:gd name="connsiteX6" fmla="*/ 593165 w 2349500"/>
                <a:gd name="connsiteY6" fmla="*/ 1728406 h 1728406"/>
                <a:gd name="connsiteX7" fmla="*/ 0 w 2349500"/>
                <a:gd name="connsiteY7" fmla="*/ 1728406 h 1728406"/>
                <a:gd name="connsiteX8" fmla="*/ 0 w 2349500"/>
                <a:gd name="connsiteY8" fmla="*/ 1679387 h 1728406"/>
                <a:gd name="connsiteX9" fmla="*/ 1309563 w 2349500"/>
                <a:gd name="connsiteY9" fmla="*/ 369824 h 1728406"/>
                <a:gd name="connsiteX10" fmla="*/ 1339850 w 2349500"/>
                <a:gd name="connsiteY10" fmla="*/ 369824 h 172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9500" h="1728406">
                  <a:moveTo>
                    <a:pt x="1339850" y="0"/>
                  </a:moveTo>
                  <a:lnTo>
                    <a:pt x="2349500" y="655574"/>
                  </a:lnTo>
                  <a:lnTo>
                    <a:pt x="1339850" y="1311148"/>
                  </a:lnTo>
                  <a:lnTo>
                    <a:pt x="1339850" y="964867"/>
                  </a:lnTo>
                  <a:lnTo>
                    <a:pt x="1264968" y="976295"/>
                  </a:lnTo>
                  <a:cubicBezTo>
                    <a:pt x="906898" y="1049567"/>
                    <a:pt x="631207" y="1348992"/>
                    <a:pt x="593649" y="1718815"/>
                  </a:cubicBezTo>
                  <a:lnTo>
                    <a:pt x="593165" y="1728406"/>
                  </a:lnTo>
                  <a:lnTo>
                    <a:pt x="0" y="1728406"/>
                  </a:lnTo>
                  <a:lnTo>
                    <a:pt x="0" y="1679387"/>
                  </a:lnTo>
                  <a:cubicBezTo>
                    <a:pt x="0" y="956135"/>
                    <a:pt x="586311" y="369824"/>
                    <a:pt x="1309563" y="369824"/>
                  </a:cubicBezTo>
                  <a:lnTo>
                    <a:pt x="1339850" y="36982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N">
              <a:extLst>
                <a:ext uri="{FF2B5EF4-FFF2-40B4-BE49-F238E27FC236}">
                  <a16:creationId id="{F6DA12A0-C4C2-7E2A-E2B9-47348485A761}"/>
                </a:ext>
              </a:extLst>
            </p:cNvPr>
            <p:cNvSpPr/>
            <p:nvPr/>
          </p:nvSpPr>
          <p:spPr>
            <a:xfrm>
              <a:off x="5050424" y="2586624"/>
              <a:ext cx="2091152" cy="2091153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N">
              <a:extLst>
                <a:ext uri="{FF2B5EF4-FFF2-40B4-BE49-F238E27FC236}">
                  <a16:creationId id="{960B746D-C728-4983-0E1C-1A47351F23C4}"/>
                </a:ext>
              </a:extLst>
            </p:cNvPr>
            <p:cNvSpPr/>
            <p:nvPr/>
          </p:nvSpPr>
          <p:spPr>
            <a:xfrm>
              <a:off x="5524500" y="3280065"/>
              <a:ext cx="1143000" cy="704270"/>
            </a:xfrm>
            <a:custGeom>
              <a:avLst/>
              <a:gdLst>
                <a:gd name="connsiteX0" fmla="*/ 0 w 293825"/>
                <a:gd name="connsiteY0" fmla="*/ 2790 h 169329"/>
                <a:gd name="connsiteX1" fmla="*/ 35830 w 293825"/>
                <a:gd name="connsiteY1" fmla="*/ 2790 h 169329"/>
                <a:gd name="connsiteX2" fmla="*/ 77241 w 293825"/>
                <a:gd name="connsiteY2" fmla="*/ 123899 h 169329"/>
                <a:gd name="connsiteX3" fmla="*/ 117313 w 293825"/>
                <a:gd name="connsiteY3" fmla="*/ 2790 h 169329"/>
                <a:gd name="connsiteX4" fmla="*/ 152362 w 293825"/>
                <a:gd name="connsiteY4" fmla="*/ 2790 h 169329"/>
                <a:gd name="connsiteX5" fmla="*/ 93761 w 293825"/>
                <a:gd name="connsiteY5" fmla="*/ 166427 h 169329"/>
                <a:gd name="connsiteX6" fmla="*/ 58489 w 293825"/>
                <a:gd name="connsiteY6" fmla="*/ 166427 h 169329"/>
                <a:gd name="connsiteX7" fmla="*/ 226405 w 293825"/>
                <a:gd name="connsiteY7" fmla="*/ 0 h 169329"/>
                <a:gd name="connsiteX8" fmla="*/ 272784 w 293825"/>
                <a:gd name="connsiteY8" fmla="*/ 13506 h 169329"/>
                <a:gd name="connsiteX9" fmla="*/ 289136 w 293825"/>
                <a:gd name="connsiteY9" fmla="*/ 49560 h 169329"/>
                <a:gd name="connsiteX10" fmla="*/ 256097 w 293825"/>
                <a:gd name="connsiteY10" fmla="*/ 51011 h 169329"/>
                <a:gd name="connsiteX11" fmla="*/ 246999 w 293825"/>
                <a:gd name="connsiteY11" fmla="*/ 32872 h 169329"/>
                <a:gd name="connsiteX12" fmla="*/ 226071 w 293825"/>
                <a:gd name="connsiteY12" fmla="*/ 27347 h 169329"/>
                <a:gd name="connsiteX13" fmla="*/ 203523 w 293825"/>
                <a:gd name="connsiteY13" fmla="*/ 33263 h 169329"/>
                <a:gd name="connsiteX14" fmla="*/ 198277 w 293825"/>
                <a:gd name="connsiteY14" fmla="*/ 43420 h 169329"/>
                <a:gd name="connsiteX15" fmla="*/ 203188 w 293825"/>
                <a:gd name="connsiteY15" fmla="*/ 53355 h 169329"/>
                <a:gd name="connsiteX16" fmla="*/ 233549 w 293825"/>
                <a:gd name="connsiteY16" fmla="*/ 64294 h 169329"/>
                <a:gd name="connsiteX17" fmla="*/ 269212 w 293825"/>
                <a:gd name="connsiteY17" fmla="*/ 76070 h 169329"/>
                <a:gd name="connsiteX18" fmla="*/ 287295 w 293825"/>
                <a:gd name="connsiteY18" fmla="*/ 92701 h 169329"/>
                <a:gd name="connsiteX19" fmla="*/ 293825 w 293825"/>
                <a:gd name="connsiteY19" fmla="*/ 118765 h 169329"/>
                <a:gd name="connsiteX20" fmla="*/ 286011 w 293825"/>
                <a:gd name="connsiteY20" fmla="*/ 145107 h 169329"/>
                <a:gd name="connsiteX21" fmla="*/ 263910 w 293825"/>
                <a:gd name="connsiteY21" fmla="*/ 163357 h 169329"/>
                <a:gd name="connsiteX22" fmla="*/ 228303 w 293825"/>
                <a:gd name="connsiteY22" fmla="*/ 169329 h 169329"/>
                <a:gd name="connsiteX23" fmla="*/ 180641 w 293825"/>
                <a:gd name="connsiteY23" fmla="*/ 154986 h 169329"/>
                <a:gd name="connsiteX24" fmla="*/ 160772 w 293825"/>
                <a:gd name="connsiteY24" fmla="*/ 113184 h 169329"/>
                <a:gd name="connsiteX25" fmla="*/ 192919 w 293825"/>
                <a:gd name="connsiteY25" fmla="*/ 110058 h 169329"/>
                <a:gd name="connsiteX26" fmla="*/ 204695 w 293825"/>
                <a:gd name="connsiteY26" fmla="*/ 133834 h 169329"/>
                <a:gd name="connsiteX27" fmla="*/ 228638 w 293825"/>
                <a:gd name="connsiteY27" fmla="*/ 141424 h 169329"/>
                <a:gd name="connsiteX28" fmla="*/ 252692 w 293825"/>
                <a:gd name="connsiteY28" fmla="*/ 134671 h 169329"/>
                <a:gd name="connsiteX29" fmla="*/ 260785 w 293825"/>
                <a:gd name="connsiteY29" fmla="*/ 118876 h 169329"/>
                <a:gd name="connsiteX30" fmla="*/ 257380 w 293825"/>
                <a:gd name="connsiteY30" fmla="*/ 108998 h 169329"/>
                <a:gd name="connsiteX31" fmla="*/ 245493 w 293825"/>
                <a:gd name="connsiteY31" fmla="*/ 101910 h 169329"/>
                <a:gd name="connsiteX32" fmla="*/ 219038 w 293825"/>
                <a:gd name="connsiteY32" fmla="*/ 94766 h 169329"/>
                <a:gd name="connsiteX33" fmla="*/ 181757 w 293825"/>
                <a:gd name="connsiteY33" fmla="*/ 78581 h 169329"/>
                <a:gd name="connsiteX34" fmla="*/ 166688 w 293825"/>
                <a:gd name="connsiteY34" fmla="*/ 45653 h 169329"/>
                <a:gd name="connsiteX35" fmla="*/ 173776 w 293825"/>
                <a:gd name="connsiteY35" fmla="*/ 22268 h 169329"/>
                <a:gd name="connsiteX36" fmla="*/ 194203 w 293825"/>
                <a:gd name="connsiteY36" fmla="*/ 5693 h 169329"/>
                <a:gd name="connsiteX37" fmla="*/ 226405 w 293825"/>
                <a:gd name="connsiteY37" fmla="*/ 0 h 1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3825" h="169329">
                  <a:moveTo>
                    <a:pt x="0" y="2790"/>
                  </a:moveTo>
                  <a:lnTo>
                    <a:pt x="35830" y="2790"/>
                  </a:lnTo>
                  <a:lnTo>
                    <a:pt x="77241" y="123899"/>
                  </a:lnTo>
                  <a:lnTo>
                    <a:pt x="117313" y="2790"/>
                  </a:lnTo>
                  <a:lnTo>
                    <a:pt x="152362" y="2790"/>
                  </a:lnTo>
                  <a:lnTo>
                    <a:pt x="93761" y="166427"/>
                  </a:lnTo>
                  <a:lnTo>
                    <a:pt x="58489" y="166427"/>
                  </a:lnTo>
                  <a:close/>
                  <a:moveTo>
                    <a:pt x="226405" y="0"/>
                  </a:moveTo>
                  <a:cubicBezTo>
                    <a:pt x="246944" y="0"/>
                    <a:pt x="262403" y="4502"/>
                    <a:pt x="272784" y="13506"/>
                  </a:cubicBezTo>
                  <a:cubicBezTo>
                    <a:pt x="283165" y="22510"/>
                    <a:pt x="288616" y="34528"/>
                    <a:pt x="289136" y="49560"/>
                  </a:cubicBezTo>
                  <a:lnTo>
                    <a:pt x="256097" y="51011"/>
                  </a:lnTo>
                  <a:cubicBezTo>
                    <a:pt x="254683" y="42602"/>
                    <a:pt x="251650" y="36556"/>
                    <a:pt x="246999" y="32872"/>
                  </a:cubicBezTo>
                  <a:cubicBezTo>
                    <a:pt x="242349" y="29189"/>
                    <a:pt x="235372" y="27347"/>
                    <a:pt x="226071" y="27347"/>
                  </a:cubicBezTo>
                  <a:cubicBezTo>
                    <a:pt x="216471" y="27347"/>
                    <a:pt x="208955" y="29319"/>
                    <a:pt x="203523" y="33263"/>
                  </a:cubicBezTo>
                  <a:cubicBezTo>
                    <a:pt x="200026" y="35793"/>
                    <a:pt x="198277" y="39179"/>
                    <a:pt x="198277" y="43420"/>
                  </a:cubicBezTo>
                  <a:cubicBezTo>
                    <a:pt x="198277" y="47290"/>
                    <a:pt x="199914" y="50601"/>
                    <a:pt x="203188" y="53355"/>
                  </a:cubicBezTo>
                  <a:cubicBezTo>
                    <a:pt x="207355" y="56852"/>
                    <a:pt x="217476" y="60499"/>
                    <a:pt x="233549" y="64294"/>
                  </a:cubicBezTo>
                  <a:cubicBezTo>
                    <a:pt x="249623" y="68089"/>
                    <a:pt x="261510" y="72014"/>
                    <a:pt x="269212" y="76070"/>
                  </a:cubicBezTo>
                  <a:cubicBezTo>
                    <a:pt x="276914" y="80125"/>
                    <a:pt x="282941" y="85669"/>
                    <a:pt x="287295" y="92701"/>
                  </a:cubicBezTo>
                  <a:cubicBezTo>
                    <a:pt x="291648" y="99733"/>
                    <a:pt x="293825" y="108421"/>
                    <a:pt x="293825" y="118765"/>
                  </a:cubicBezTo>
                  <a:cubicBezTo>
                    <a:pt x="293825" y="128141"/>
                    <a:pt x="291220" y="136922"/>
                    <a:pt x="286011" y="145107"/>
                  </a:cubicBezTo>
                  <a:cubicBezTo>
                    <a:pt x="280802" y="153293"/>
                    <a:pt x="273435" y="159376"/>
                    <a:pt x="263910" y="163357"/>
                  </a:cubicBezTo>
                  <a:cubicBezTo>
                    <a:pt x="254385" y="167339"/>
                    <a:pt x="242516" y="169329"/>
                    <a:pt x="228303" y="169329"/>
                  </a:cubicBezTo>
                  <a:cubicBezTo>
                    <a:pt x="207616" y="169329"/>
                    <a:pt x="191728" y="164548"/>
                    <a:pt x="180641" y="154986"/>
                  </a:cubicBezTo>
                  <a:cubicBezTo>
                    <a:pt x="169553" y="145424"/>
                    <a:pt x="162930" y="131490"/>
                    <a:pt x="160772" y="113184"/>
                  </a:cubicBezTo>
                  <a:lnTo>
                    <a:pt x="192919" y="110058"/>
                  </a:lnTo>
                  <a:cubicBezTo>
                    <a:pt x="194854" y="120848"/>
                    <a:pt x="198779" y="128773"/>
                    <a:pt x="204695" y="133834"/>
                  </a:cubicBezTo>
                  <a:cubicBezTo>
                    <a:pt x="210611" y="138894"/>
                    <a:pt x="218592" y="141424"/>
                    <a:pt x="228638" y="141424"/>
                  </a:cubicBezTo>
                  <a:cubicBezTo>
                    <a:pt x="239279" y="141424"/>
                    <a:pt x="247297" y="139173"/>
                    <a:pt x="252692" y="134671"/>
                  </a:cubicBezTo>
                  <a:cubicBezTo>
                    <a:pt x="258087" y="130169"/>
                    <a:pt x="260785" y="124904"/>
                    <a:pt x="260785" y="118876"/>
                  </a:cubicBezTo>
                  <a:cubicBezTo>
                    <a:pt x="260785" y="115007"/>
                    <a:pt x="259650" y="111714"/>
                    <a:pt x="257380" y="108998"/>
                  </a:cubicBezTo>
                  <a:cubicBezTo>
                    <a:pt x="255111" y="106282"/>
                    <a:pt x="251148" y="103919"/>
                    <a:pt x="245493" y="101910"/>
                  </a:cubicBezTo>
                  <a:cubicBezTo>
                    <a:pt x="241623" y="100570"/>
                    <a:pt x="232805" y="98189"/>
                    <a:pt x="219038" y="94766"/>
                  </a:cubicBezTo>
                  <a:cubicBezTo>
                    <a:pt x="201328" y="90376"/>
                    <a:pt x="188901" y="84981"/>
                    <a:pt x="181757" y="78581"/>
                  </a:cubicBezTo>
                  <a:cubicBezTo>
                    <a:pt x="171711" y="69577"/>
                    <a:pt x="166688" y="58601"/>
                    <a:pt x="166688" y="45653"/>
                  </a:cubicBezTo>
                  <a:cubicBezTo>
                    <a:pt x="166688" y="37319"/>
                    <a:pt x="169051" y="29524"/>
                    <a:pt x="173776" y="22268"/>
                  </a:cubicBezTo>
                  <a:cubicBezTo>
                    <a:pt x="178501" y="15013"/>
                    <a:pt x="185310" y="9488"/>
                    <a:pt x="194203" y="5693"/>
                  </a:cubicBezTo>
                  <a:cubicBezTo>
                    <a:pt x="203095" y="1897"/>
                    <a:pt x="213829" y="0"/>
                    <a:pt x="226405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Title">
              <a:extLst>
                <a:ext uri="{FF2B5EF4-FFF2-40B4-BE49-F238E27FC236}">
                  <a16:creationId id="{2BF6890E-2F7A-1CA5-0A20-F2DE57E67C80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10858500" cy="5531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股权融资、政府扶持资金、技术合作融资的具体比例及投资者权利。</a:t>
              </a:r>
              <a:endParaRPr lang="en-US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id="{D202E836-A6B7-2759-F85E-0C573DD9BBBB}"/>
                </a:ext>
              </a:extLst>
            </p:cNvPr>
            <p:cNvGrpSpPr/>
            <p:nvPr/>
          </p:nvGrpSpPr>
          <p:grpSpPr>
            <a:xfrm>
              <a:off x="660400" y="1755464"/>
              <a:ext cx="3454400" cy="1360489"/>
              <a:chOff x="660400" y="1755464"/>
              <a:chExt cx="3454400" cy="1360489"/>
            </a:xfrm>
          </p:grpSpPr>
          <p:sp>
            <p:nvSpPr>
              <p:cNvPr id="21" name="Text1">
                <a:extLst>
                  <a:ext uri="{FF2B5EF4-FFF2-40B4-BE49-F238E27FC236}">
                    <a16:creationId id="{33F9CBD8-D670-C124-3B8D-202BF4ADB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2178437"/>
                <a:ext cx="3454400" cy="93751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股权融资占总投资额的60%，投资者将根据出资比例获得相应股份，并享有分红和决策参与权，确保投资回报与风险共担。</a:t>
                </a:r>
                <a:endParaRPr lang="en-US" dirty="0"/>
              </a:p>
            </p:txBody>
          </p:sp>
          <p:sp>
            <p:nvSpPr>
              <p:cNvPr id="22" name="Bullet1">
                <a:extLst>
                  <a:ext uri="{FF2B5EF4-FFF2-40B4-BE49-F238E27FC236}">
                    <a16:creationId id="{8DA8764E-FE0D-3C6B-2141-88A4DE837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755464"/>
                <a:ext cx="3454400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cs typeface="+mn-ea"/>
                    <a:sym typeface="+mn-lt"/>
                  </a:rPr>
                  <a:t>股权融资比例</a:t>
                </a:r>
                <a:endParaRPr 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id="{7904B188-57C7-D186-13EB-D2AB19405D8D}"/>
                </a:ext>
              </a:extLst>
            </p:cNvPr>
            <p:cNvGrpSpPr/>
            <p:nvPr/>
          </p:nvGrpSpPr>
          <p:grpSpPr>
            <a:xfrm>
              <a:off x="660400" y="3264537"/>
              <a:ext cx="3454400" cy="1360489"/>
              <a:chOff x="660400" y="3264537"/>
              <a:chExt cx="3454400" cy="1360489"/>
            </a:xfrm>
          </p:grpSpPr>
          <p:sp>
            <p:nvSpPr>
              <p:cNvPr id="25" name="Text2">
                <a:extLst>
                  <a:ext uri="{FF2B5EF4-FFF2-40B4-BE49-F238E27FC236}">
                    <a16:creationId id="{A855B68D-25CE-770F-C185-F0200BEEEA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3687510"/>
                <a:ext cx="3454400" cy="93751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政府扶持资金占比20%，主要用于技术研发和临床试验阶段，资金使用需符合政策规定，同时投资者可享受税收减免等优惠政策。</a:t>
                </a:r>
                <a:endParaRPr lang="en-US" dirty="0"/>
              </a:p>
            </p:txBody>
          </p:sp>
          <p:sp>
            <p:nvSpPr>
              <p:cNvPr id="26" name="Bullet2">
                <a:extLst>
                  <a:ext uri="{FF2B5EF4-FFF2-40B4-BE49-F238E27FC236}">
                    <a16:creationId id="{3C4CABF9-7749-185D-440A-D63CF50DD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3264537"/>
                <a:ext cx="3454400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cs typeface="+mn-ea"/>
                    <a:sym typeface="+mn-lt"/>
                  </a:rPr>
                  <a:t>政府扶持资金</a:t>
                </a:r>
                <a:endParaRPr 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id="{BA43B0CD-6C1C-AC35-E81E-E2363F0EBD2C}"/>
                </a:ext>
              </a:extLst>
            </p:cNvPr>
            <p:cNvGrpSpPr/>
            <p:nvPr/>
          </p:nvGrpSpPr>
          <p:grpSpPr>
            <a:xfrm>
              <a:off x="660400" y="4773611"/>
              <a:ext cx="3454400" cy="1360489"/>
              <a:chOff x="660400" y="4773611"/>
              <a:chExt cx="3454400" cy="1360489"/>
            </a:xfrm>
          </p:grpSpPr>
          <p:sp>
            <p:nvSpPr>
              <p:cNvPr id="31" name="Text3">
                <a:extLst>
                  <a:ext uri="{FF2B5EF4-FFF2-40B4-BE49-F238E27FC236}">
                    <a16:creationId id="{02F9F261-7327-32EB-7D6C-78E9ABB48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5196584"/>
                <a:ext cx="3454400" cy="93751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技术合作融资占20%，通过与科研机构合作获取技术授权，合作伙伴享有技术成果使用权及一定比例的收益分成。</a:t>
                </a:r>
                <a:endParaRPr lang="en-US" dirty="0"/>
              </a:p>
            </p:txBody>
          </p:sp>
          <p:sp>
            <p:nvSpPr>
              <p:cNvPr id="32" name="Bullet3">
                <a:extLst>
                  <a:ext uri="{FF2B5EF4-FFF2-40B4-BE49-F238E27FC236}">
                    <a16:creationId id="{C684C1D4-77FE-E117-1867-38D6F7A6FB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4773611"/>
                <a:ext cx="3454400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cs typeface="+mn-ea"/>
                    <a:sym typeface="+mn-lt"/>
                  </a:rPr>
                  <a:t>技术合作融资</a:t>
                </a:r>
                <a:endParaRPr 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id="{BC400739-2F64-7E3C-DA66-277FAFF87A14}"/>
                </a:ext>
              </a:extLst>
            </p:cNvPr>
            <p:cNvGrpSpPr/>
            <p:nvPr/>
          </p:nvGrpSpPr>
          <p:grpSpPr>
            <a:xfrm>
              <a:off x="8064500" y="1755464"/>
              <a:ext cx="3454400" cy="1360489"/>
              <a:chOff x="8064500" y="1755464"/>
              <a:chExt cx="3454400" cy="1360489"/>
            </a:xfrm>
          </p:grpSpPr>
          <p:sp>
            <p:nvSpPr>
              <p:cNvPr id="55" name="Text4">
                <a:extLst>
                  <a:ext uri="{FF2B5EF4-FFF2-40B4-BE49-F238E27FC236}">
                    <a16:creationId id="{18CDAD02-BF21-EEF3-A6A3-5325A99226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4500" y="2178437"/>
                <a:ext cx="3454400" cy="93751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投资者享有知情权、监督权及重大事项表决权，股权融资投资者优先获得分红，政府资金需定期汇报项目进展。</a:t>
                </a:r>
                <a:endParaRPr lang="en-US" dirty="0"/>
              </a:p>
            </p:txBody>
          </p:sp>
          <p:sp>
            <p:nvSpPr>
              <p:cNvPr id="57" name="Bullet4">
                <a:extLst>
                  <a:ext uri="{FF2B5EF4-FFF2-40B4-BE49-F238E27FC236}">
                    <a16:creationId id="{3DB0569E-57BF-9086-7BC9-BE3654FD3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4500" y="1755464"/>
                <a:ext cx="3454400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cs typeface="+mn-ea"/>
                    <a:sym typeface="+mn-lt"/>
                  </a:rPr>
                  <a:t>投资者权益保障</a:t>
                </a:r>
                <a:endParaRPr 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id="{3E1412A9-DDCD-4241-B46E-770E38FFB75B}"/>
                </a:ext>
              </a:extLst>
            </p:cNvPr>
            <p:cNvGrpSpPr/>
            <p:nvPr/>
          </p:nvGrpSpPr>
          <p:grpSpPr>
            <a:xfrm>
              <a:off x="8064500" y="3264537"/>
              <a:ext cx="3454400" cy="1360489"/>
              <a:chOff x="8064500" y="3264537"/>
              <a:chExt cx="3454400" cy="1360489"/>
            </a:xfrm>
          </p:grpSpPr>
          <p:sp>
            <p:nvSpPr>
              <p:cNvPr id="53" name="Text5">
                <a:extLst>
                  <a:ext uri="{FF2B5EF4-FFF2-40B4-BE49-F238E27FC236}">
                    <a16:creationId id="{DA733FF4-9FCF-F568-6FB0-5CEF123196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4500" y="3687510"/>
                <a:ext cx="3454400" cy="93751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各方按出资比例承担风险，政府资金提供部分担保，技术合作方需确保技术稳定性，降低整体投资风险。</a:t>
                </a:r>
                <a:endParaRPr lang="en-US" dirty="0"/>
              </a:p>
            </p:txBody>
          </p:sp>
          <p:sp>
            <p:nvSpPr>
              <p:cNvPr id="54" name="Bullet5">
                <a:extLst>
                  <a:ext uri="{FF2B5EF4-FFF2-40B4-BE49-F238E27FC236}">
                    <a16:creationId id="{3AB6C968-B4DC-E80F-5573-158F828E2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4500" y="3264537"/>
                <a:ext cx="3454400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cs typeface="+mn-ea"/>
                    <a:sym typeface="+mn-lt"/>
                  </a:rPr>
                  <a:t>风险分担机制</a:t>
                </a:r>
                <a:endParaRPr 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id="{D2B30F1D-37BC-E0F3-2F05-C5D61938D8CC}"/>
                </a:ext>
              </a:extLst>
            </p:cNvPr>
            <p:cNvGrpSpPr/>
            <p:nvPr/>
          </p:nvGrpSpPr>
          <p:grpSpPr>
            <a:xfrm>
              <a:off x="8064500" y="4773611"/>
              <a:ext cx="3454400" cy="1360489"/>
              <a:chOff x="8064500" y="4773611"/>
              <a:chExt cx="3454400" cy="1360489"/>
            </a:xfrm>
          </p:grpSpPr>
          <p:sp>
            <p:nvSpPr>
              <p:cNvPr id="47" name="Text6">
                <a:extLst>
                  <a:ext uri="{FF2B5EF4-FFF2-40B4-BE49-F238E27FC236}">
                    <a16:creationId id="{566CC42B-07BF-0AB8-33B7-178BE31F6E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4500" y="5196584"/>
                <a:ext cx="3454400" cy="93751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资金分配明确，其中70%用于研发，20%用于市场推广，10%作为应急储备，确保项目顺利推进并实现预期目标。</a:t>
                </a:r>
                <a:endParaRPr lang="en-US" dirty="0"/>
              </a:p>
            </p:txBody>
          </p:sp>
          <p:sp>
            <p:nvSpPr>
              <p:cNvPr id="48" name="Bullet6">
                <a:extLst>
                  <a:ext uri="{FF2B5EF4-FFF2-40B4-BE49-F238E27FC236}">
                    <a16:creationId id="{4AE6D510-FC9E-A53C-346D-DA75393854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4500" y="4773611"/>
                <a:ext cx="3454400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cs typeface="+mn-ea"/>
                    <a:sym typeface="+mn-lt"/>
                  </a:rPr>
                  <a:t>资金使用规划</a:t>
                </a:r>
                <a:endParaRPr lang="en-US" dirty="0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投融资形式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财务分析</a:t>
            </a:r>
            <a:endParaRPr lang="en-US" dirty="0"/>
          </a:p>
        </p:txBody>
      </p:sp>
      <p:sp>
        <p:nvSpPr>
          <p:cNvPr id="25" name="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包括财务固定值假设、成本结构解析、财务报表及财务指标分析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1f9d06f-1aa7-48bd-8c8f-7e1309fe5e30.source.4.zh-Hans.pptx">
            <a:extLst>
              <a:ext uri="{FF2B5EF4-FFF2-40B4-BE49-F238E27FC236}">
                <a16:creationId id="{7F5BD480-0D31-9555-EA63-508298649A13}"/>
              </a:ext>
            </a:extLst>
          </p:cNvPr>
          <p:cNvGrpSpPr/>
          <p:nvPr/>
        </p:nvGrpSpPr>
        <p:grpSpPr>
          <a:xfrm>
            <a:off x="660400" y="1130299"/>
            <a:ext cx="11531600" cy="5727701"/>
            <a:chOff x="660400" y="1130299"/>
            <a:chExt cx="11531600" cy="5727701"/>
          </a:xfrm>
        </p:grpSpPr>
        <p:grpSp>
          <p:nvGrpSpPr>
            <p:cNvPr id="17" name="组合 16">
              <a:extLst>
                <a:ext uri="{FF2B5EF4-FFF2-40B4-BE49-F238E27FC236}">
                  <a16:creationId id="{E436EF99-EB84-4A9A-EEBF-B5FA96974729}"/>
                </a:ext>
              </a:extLst>
            </p:cNvPr>
            <p:cNvGrpSpPr/>
            <p:nvPr/>
          </p:nvGrpSpPr>
          <p:grpSpPr>
            <a:xfrm>
              <a:off x="660400" y="1130299"/>
              <a:ext cx="11531600" cy="5727701"/>
              <a:chOff x="660400" y="1130299"/>
              <a:chExt cx="11531600" cy="5727701"/>
            </a:xfrm>
          </p:grpSpPr>
          <p:sp>
            <p:nvSpPr>
              <p:cNvPr id="4" name="矩形 3">
                <a:extLst>
                  <a:ext uri="{FF2B5EF4-FFF2-40B4-BE49-F238E27FC236}">
                    <a16:creationId id="{37ABB79E-6977-C41D-5ADD-97CB581ABF92}"/>
                  </a:ext>
                </a:extLst>
              </p:cNvPr>
              <p:cNvSpPr/>
              <p:nvPr/>
            </p:nvSpPr>
            <p:spPr>
              <a:xfrm>
                <a:off x="6970643" y="1130300"/>
                <a:ext cx="181357" cy="57277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id="{0A9F8622-1276-2A75-9512-3AB78066233B}"/>
                  </a:ext>
                </a:extLst>
              </p:cNvPr>
              <p:cNvGrpSpPr/>
              <p:nvPr/>
            </p:nvGrpSpPr>
            <p:grpSpPr>
              <a:xfrm>
                <a:off x="660400" y="1130299"/>
                <a:ext cx="11531600" cy="5727701"/>
                <a:chOff x="660400" y="1130299"/>
                <a:chExt cx="11531600" cy="5727701"/>
              </a:xfrm>
            </p:grpSpPr>
            <p:sp>
              <p:nvSpPr>
                <p:cNvPr id="9" name="Text1">
                  <a:extLst>
                    <a:ext uri="{FF2B5EF4-FFF2-40B4-BE49-F238E27FC236}">
                      <a16:creationId id="{29B64141-DD77-3415-8CF4-95CE2183C5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1552231"/>
                  <a:ext cx="5531657" cy="75780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cs typeface="+mn-ea"/>
                      <a:sym typeface="+mn-lt"/>
                    </a:rPr>
                    <a:t>根据技术需求设定未来三年的研发投入，包括算法优化、界面设计及测试验证的成本估算，确保系统功能的完善与稳定。</a:t>
                  </a:r>
                  <a:endParaRPr lang="en-US" dirty="0"/>
                </a:p>
              </p:txBody>
            </p:sp>
            <p:sp>
              <p:nvSpPr>
                <p:cNvPr id="10" name="Bullet1">
                  <a:extLst>
                    <a:ext uri="{FF2B5EF4-FFF2-40B4-BE49-F238E27FC236}">
                      <a16:creationId id="{20200786-2CE7-3F28-DE6D-1091BE8DE2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1130299"/>
                  <a:ext cx="5531657" cy="42193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/>
                  <a:r>
                    <a:rPr lang="zh-CN" altLang="en-US" b="1" dirty="0">
                      <a:cs typeface="+mn-ea"/>
                      <a:sym typeface="+mn-lt"/>
                    </a:rPr>
                    <a:t>研发成本假设</a:t>
                  </a:r>
                  <a:endParaRPr lang="en-US" dirty="0"/>
                </a:p>
              </p:txBody>
            </p:sp>
            <p:sp>
              <p:nvSpPr>
                <p:cNvPr id="3" name="PictureMisc1">
                  <a:extLst>
                    <a:ext uri="{FF2B5EF4-FFF2-40B4-BE49-F238E27FC236}">
                      <a16:creationId id="{A65CDC73-8F80-7F1C-0723-5070BE1692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52000" y="1130300"/>
                  <a:ext cx="5040000" cy="5727700"/>
                </a:xfrm>
                <a:prstGeom prst="rect">
                  <a:avLst/>
                </a:prstGeom>
                <a:blipFill>
                  <a:blip r:embed="rId4"/>
                  <a:stretch>
                    <a:fillRect l="-49439" t="0" r="-49439" b="0"/>
                  </a:stretch>
                </a:blipFill>
                <a:ln w="38100">
                  <a:noFill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en-US" dirty="0">
                      <a:cs typeface="+mn-ea"/>
                      <a:sym typeface="+mn-lt"/>
                    </a:rPr>
                    <a:t/>
                  </a:r>
                </a:p>
              </p:txBody>
            </p:sp>
          </p:grpSp>
          <p:grpSp>
            <p:nvGrpSpPr>
              <p:cNvPr id="7" name="组合 6">
                <a:extLst>
                  <a:ext uri="{FF2B5EF4-FFF2-40B4-BE49-F238E27FC236}">
                    <a16:creationId id="{14C1FB0B-7B80-24D5-8BB3-7AD32D085D9C}"/>
                  </a:ext>
                </a:extLst>
              </p:cNvPr>
              <p:cNvGrpSpPr/>
              <p:nvPr/>
            </p:nvGrpSpPr>
            <p:grpSpPr>
              <a:xfrm>
                <a:off x="660400" y="2404988"/>
                <a:ext cx="5531657" cy="1179733"/>
                <a:chOff x="660400" y="2404988"/>
                <a:chExt cx="5531657" cy="1179733"/>
              </a:xfrm>
            </p:grpSpPr>
            <p:sp>
              <p:nvSpPr>
                <p:cNvPr id="11" name="Text2">
                  <a:extLst>
                    <a:ext uri="{FF2B5EF4-FFF2-40B4-BE49-F238E27FC236}">
                      <a16:creationId id="{C6C9BEB9-25AD-8EAB-0286-665E834F28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2826920"/>
                  <a:ext cx="5531657" cy="75780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分析市场推广策略，设定三年内的营销预算，涵盖广告投放、合作伙伴关系建立及用户培训等关键活动的费用。</a:t>
                  </a:r>
                  <a:endParaRPr lang="en-US" dirty="0"/>
                </a:p>
              </p:txBody>
            </p:sp>
            <p:sp>
              <p:nvSpPr>
                <p:cNvPr id="12" name="Bullet2">
                  <a:extLst>
                    <a:ext uri="{FF2B5EF4-FFF2-40B4-BE49-F238E27FC236}">
                      <a16:creationId id="{F2BA426F-B847-8159-35EB-34116E9840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2404988"/>
                  <a:ext cx="5531657" cy="42193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/>
                  <a:r>
                    <a:rPr lang="zh-CN" altLang="en-US" b="1" dirty="0">
                      <a:cs typeface="+mn-ea"/>
                      <a:sym typeface="+mn-lt"/>
                    </a:rPr>
                    <a:t>营销费用预测</a:t>
                  </a:r>
                  <a:endParaRPr lang="en-US" dirty="0"/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id="{B6BC3A04-A908-CB30-0B6A-DF2E49DF123E}"/>
                  </a:ext>
                </a:extLst>
              </p:cNvPr>
              <p:cNvGrpSpPr/>
              <p:nvPr/>
            </p:nvGrpSpPr>
            <p:grpSpPr>
              <a:xfrm>
                <a:off x="660400" y="3679676"/>
                <a:ext cx="5531657" cy="1179735"/>
                <a:chOff x="660400" y="3679676"/>
                <a:chExt cx="5531657" cy="1179735"/>
              </a:xfrm>
            </p:grpSpPr>
            <p:sp>
              <p:nvSpPr>
                <p:cNvPr id="13" name="Text3">
                  <a:extLst>
                    <a:ext uri="{FF2B5EF4-FFF2-40B4-BE49-F238E27FC236}">
                      <a16:creationId id="{353C9F57-0DA4-06C7-F568-1F0F260231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4101610"/>
                  <a:ext cx="5531657" cy="75780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规划系统上线后的运营维护支出，涉及服务器管理、数据更新及用户支持服务，保障应用长期高效运行。</a:t>
                  </a:r>
                  <a:endParaRPr lang="en-US" dirty="0"/>
                </a:p>
              </p:txBody>
            </p:sp>
            <p:sp>
              <p:nvSpPr>
                <p:cNvPr id="14" name="Bullet3">
                  <a:extLst>
                    <a:ext uri="{FF2B5EF4-FFF2-40B4-BE49-F238E27FC236}">
                      <a16:creationId id="{2282DEF7-7EA8-F7CE-DEBB-00FE8948194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3679676"/>
                  <a:ext cx="5531657" cy="42193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/>
                  <a:r>
                    <a:rPr lang="zh-CN" altLang="en-US" b="1" dirty="0">
                      <a:cs typeface="+mn-ea"/>
                      <a:sym typeface="+mn-lt"/>
                    </a:rPr>
                    <a:t>运营维护成本</a:t>
                  </a:r>
                  <a:endParaRPr lang="en-US" dirty="0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id="{EA72BBCF-BE00-DA8C-1E00-0CFDAF28BFC9}"/>
                  </a:ext>
                </a:extLst>
              </p:cNvPr>
              <p:cNvGrpSpPr/>
              <p:nvPr/>
            </p:nvGrpSpPr>
            <p:grpSpPr>
              <a:xfrm>
                <a:off x="660400" y="4954367"/>
                <a:ext cx="5531657" cy="1179732"/>
                <a:chOff x="660400" y="4954367"/>
                <a:chExt cx="5531657" cy="1179732"/>
              </a:xfrm>
            </p:grpSpPr>
            <p:sp>
              <p:nvSpPr>
                <p:cNvPr id="20" name="Text4">
                  <a:extLst>
                    <a:ext uri="{FF2B5EF4-FFF2-40B4-BE49-F238E27FC236}">
                      <a16:creationId id="{DE12B786-D7DC-E2AB-47B6-57314F850C7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5376298"/>
                  <a:ext cx="5531657" cy="75780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综合考虑研发、营销和运维各环节的固定支出，制定详细的财务计划，为项目的可持续发展提供经济保障。</a:t>
                  </a:r>
                  <a:endParaRPr lang="en-US" dirty="0"/>
                </a:p>
              </p:txBody>
            </p:sp>
            <p:sp>
              <p:nvSpPr>
                <p:cNvPr id="22" name="Bullet4">
                  <a:extLst>
                    <a:ext uri="{FF2B5EF4-FFF2-40B4-BE49-F238E27FC236}">
                      <a16:creationId id="{DB42DA73-AEDE-3D87-FA56-1701524627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4954367"/>
                  <a:ext cx="5531657" cy="42193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/>
                  <a:r>
                    <a:rPr lang="zh-CN" altLang="en-US" b="1" dirty="0">
                      <a:cs typeface="+mn-ea"/>
                      <a:sym typeface="+mn-lt"/>
                    </a:rPr>
                    <a:t>固定成本总结</a:t>
                  </a:r>
                  <a:endParaRPr lang="en-US" dirty="0"/>
                </a:p>
              </p:txBody>
            </p:sp>
          </p:grpSp>
        </p:grpSp>
        <p:sp>
          <p:nvSpPr>
            <p:cNvPr id="18" name="Title">
              <a:extLst>
                <a:ext uri="{FF2B5EF4-FFF2-40B4-BE49-F238E27FC236}">
                  <a16:creationId id="{055BE53E-52BF-5D5C-2A12-237A055EB58C}"/>
                </a:ext>
              </a:extLst>
            </p:cNvPr>
            <p:cNvSpPr/>
            <p:nvPr/>
          </p:nvSpPr>
          <p:spPr>
            <a:xfrm>
              <a:off x="6373414" y="1552229"/>
              <a:ext cx="4617002" cy="1365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设定未来三年的研发、营销及运营维护成本。</a:t>
              </a:r>
              <a:endParaRPr lang="en-US" dirty="0"/>
            </a:p>
          </p:txBody>
        </p: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财务固定值假设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03106e0b-2ea1-4d04-8e1a-ab2d2deb9172.source.6.zh-Hans.pptx">
            <a:extLst>
              <a:ext uri="{FF2B5EF4-FFF2-40B4-BE49-F238E27FC236}">
                <a16:creationId id="{E06AD4A4-B54E-4EC6-1E88-C0229485DEAD}"/>
              </a:ext>
            </a:extLst>
          </p:cNvPr>
          <p:cNvGrpSpPr/>
          <p:nvPr/>
        </p:nvGrpSpPr>
        <p:grpSpPr>
          <a:xfrm>
            <a:off x="0" y="1130300"/>
            <a:ext cx="11518898" cy="5727699"/>
            <a:chOff x="0" y="1130300"/>
            <a:chExt cx="11518898" cy="5727699"/>
          </a:xfrm>
        </p:grpSpPr>
        <p:grpSp>
          <p:nvGrpSpPr>
            <p:cNvPr id="42" name="组合 41">
              <a:extLst>
                <a:ext uri="{FF2B5EF4-FFF2-40B4-BE49-F238E27FC236}">
                  <a16:creationId id="{AE34398E-51CC-ED5F-A93E-EB928D198220}"/>
                </a:ext>
              </a:extLst>
            </p:cNvPr>
            <p:cNvGrpSpPr/>
            <p:nvPr/>
          </p:nvGrpSpPr>
          <p:grpSpPr>
            <a:xfrm>
              <a:off x="0" y="1130300"/>
              <a:ext cx="4209143" cy="5727699"/>
              <a:chOff x="0" y="1130300"/>
              <a:chExt cx="4209143" cy="5727699"/>
            </a:xfrm>
          </p:grpSpPr>
          <p:sp>
            <p:nvSpPr>
              <p:cNvPr id="38" name="ShapeRound1Rectangle 38">
                <a:extLst>
                  <a:ext uri="{FF2B5EF4-FFF2-40B4-BE49-F238E27FC236}">
                    <a16:creationId id="{BB17C857-599F-FE50-11B4-DF3A7B16AC37}"/>
                  </a:ext>
                </a:extLst>
              </p:cNvPr>
              <p:cNvSpPr/>
              <p:nvPr/>
            </p:nvSpPr>
            <p:spPr>
              <a:xfrm>
                <a:off x="0" y="1130300"/>
                <a:ext cx="4209143" cy="5727699"/>
              </a:xfrm>
              <a:prstGeom prst="round1Rect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PictureMisc1">
                <a:extLst>
                  <a:ext uri="{FF2B5EF4-FFF2-40B4-BE49-F238E27FC236}">
                    <a16:creationId id="{54E35EE4-E971-40E9-ED50-D8DB8B265D29}"/>
                  </a:ext>
                </a:extLst>
              </p:cNvPr>
              <p:cNvSpPr/>
              <p:nvPr/>
            </p:nvSpPr>
            <p:spPr>
              <a:xfrm>
                <a:off x="660400" y="1718586"/>
                <a:ext cx="2833550" cy="2856181"/>
              </a:xfrm>
              <a:prstGeom prst="ellipse">
                <a:avLst/>
              </a:prstGeom>
              <a:blipFill>
                <a:blip r:embed="rId4"/>
                <a:stretch>
                  <a:fillRect l="-25599" t="0" r="-25599" b="0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Title">
                <a:extLst>
                  <a:ext uri="{FF2B5EF4-FFF2-40B4-BE49-F238E27FC236}">
                    <a16:creationId id="{AAFD34EE-73EF-9A8A-391E-5ED95C7F96A0}"/>
                  </a:ext>
                </a:extLst>
              </p:cNvPr>
              <p:cNvSpPr txBox="1"/>
              <p:nvPr/>
            </p:nvSpPr>
            <p:spPr>
              <a:xfrm>
                <a:off x="660400" y="4804229"/>
                <a:ext cx="3345543" cy="13298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sz="2400" b="1" dirty="0">
                    <a:cs typeface="+mn-ea"/>
                    <a:sym typeface="+mn-lt"/>
                  </a:rPr>
                  <a:t>研发成本、营销成本、运营维护成本的具体构成及占比。</a:t>
                </a:r>
                <a:endParaRPr lang="en-US" dirty="0"/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id="{A1E20E28-23E4-FD69-856E-39135C454314}"/>
                </a:ext>
              </a:extLst>
            </p:cNvPr>
            <p:cNvGrpSpPr/>
            <p:nvPr/>
          </p:nvGrpSpPr>
          <p:grpSpPr>
            <a:xfrm>
              <a:off x="4533900" y="1130300"/>
              <a:ext cx="6984998" cy="5025874"/>
              <a:chOff x="4533900" y="1130300"/>
              <a:chExt cx="6984998" cy="5025874"/>
            </a:xfrm>
          </p:grpSpPr>
          <p:grpSp>
            <p:nvGrpSpPr>
              <p:cNvPr id="66" name="组合 65">
                <a:extLst>
                  <a:ext uri="{FF2B5EF4-FFF2-40B4-BE49-F238E27FC236}">
                    <a16:creationId id="{27855E10-8048-B7C4-E0C0-0D2F7DBAF54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533900" y="1130300"/>
                <a:ext cx="6984998" cy="5025874"/>
                <a:chOff x="5571958" y="1130300"/>
                <a:chExt cx="5946940" cy="5025874"/>
              </a:xfrm>
            </p:grpSpPr>
            <p:grpSp>
              <p:nvGrpSpPr>
                <p:cNvPr id="2" name="组合 1">
                  <a:extLst>
                    <a:ext uri="{FF2B5EF4-FFF2-40B4-BE49-F238E27FC236}">
                      <a16:creationId id="{685E7A9C-34B5-4F89-D661-9DA9A7FE8720}"/>
                    </a:ext>
                  </a:extLst>
                </p:cNvPr>
                <p:cNvGrpSpPr/>
                <p:nvPr/>
              </p:nvGrpSpPr>
              <p:grpSpPr>
                <a:xfrm>
                  <a:off x="5571958" y="1130300"/>
                  <a:ext cx="5946940" cy="749955"/>
                  <a:chOff x="5571958" y="1172069"/>
                  <a:chExt cx="5946940" cy="749955"/>
                </a:xfrm>
              </p:grpSpPr>
              <p:sp>
                <p:nvSpPr>
                  <p:cNvPr id="4" name="Text1">
                    <a:extLst>
                      <a:ext uri="{FF2B5EF4-FFF2-40B4-BE49-F238E27FC236}">
                        <a16:creationId id="{A9EA4C90-CCAB-440B-BA27-BF54A5DF222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1548655"/>
                    <a:ext cx="5946940" cy="37336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cs typeface="+mn-ea"/>
                        <a:sym typeface="+mn-lt"/>
                      </a:rPr>
                      <a:t>研发成本主要包括算法开发、界面设计及测试费用，占总成本的40%，是系统构建的核心投入部分。</a:t>
                    </a:r>
                    <a:endParaRPr lang="en-US" dirty="0"/>
                  </a:p>
                </p:txBody>
              </p:sp>
              <p:sp>
                <p:nvSpPr>
                  <p:cNvPr id="5" name="Bullet1">
                    <a:extLst>
                      <a:ext uri="{FF2B5EF4-FFF2-40B4-BE49-F238E27FC236}">
                        <a16:creationId id="{798358A2-C6E6-1262-EE08-2E5C3B46252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1172069"/>
                    <a:ext cx="5946940" cy="37658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b" anchorCtr="0">
                    <a:normAutofit/>
                  </a:bodyPr>
                  <a:lstStyle/>
                  <a:p>
                    <a:pPr/>
                    <a:r>
                      <a:rPr lang="zh-CN" altLang="en-US" b="1" dirty="0">
                        <a:cs typeface="+mn-ea"/>
                        <a:sym typeface="+mn-lt"/>
                      </a:rPr>
                      <a:t>研发成本构成</a:t>
                    </a:r>
                    <a:endParaRPr lang="en-US" dirty="0"/>
                  </a:p>
                </p:txBody>
              </p:sp>
            </p:grpSp>
            <p:grpSp>
              <p:nvGrpSpPr>
                <p:cNvPr id="6" name="组合 5">
                  <a:extLst>
                    <a:ext uri="{FF2B5EF4-FFF2-40B4-BE49-F238E27FC236}">
                      <a16:creationId id="{9DB91DBA-F0E0-3674-134B-172E271CA7F1}"/>
                    </a:ext>
                  </a:extLst>
                </p:cNvPr>
                <p:cNvGrpSpPr/>
                <p:nvPr/>
              </p:nvGrpSpPr>
              <p:grpSpPr>
                <a:xfrm>
                  <a:off x="5571958" y="1985483"/>
                  <a:ext cx="5946940" cy="749955"/>
                  <a:chOff x="5571958" y="2018899"/>
                  <a:chExt cx="5946940" cy="749955"/>
                </a:xfrm>
              </p:grpSpPr>
              <p:sp>
                <p:nvSpPr>
                  <p:cNvPr id="8" name="Text2">
                    <a:extLst>
                      <a:ext uri="{FF2B5EF4-FFF2-40B4-BE49-F238E27FC236}">
                        <a16:creationId id="{EACFC1BD-CDD0-1611-632E-E58C582D380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2395485"/>
                    <a:ext cx="5946940" cy="37336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cs typeface="+mn-ea"/>
                        <a:sym typeface="+mn-lt"/>
                      </a:rPr>
                      <a:t>营销成本涵盖广告投放、市场调研及推广活动支出，占比约25%，用于提升APP用户认知度和下载量。</a:t>
                    </a:r>
                    <a:endParaRPr lang="en-US" dirty="0"/>
                  </a:p>
                </p:txBody>
              </p:sp>
              <p:sp>
                <p:nvSpPr>
                  <p:cNvPr id="9" name="Bullet2">
                    <a:extLst>
                      <a:ext uri="{FF2B5EF4-FFF2-40B4-BE49-F238E27FC236}">
                        <a16:creationId id="{EBF6727F-9FFF-FA92-CDD9-C9D1CC89936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2018899"/>
                    <a:ext cx="5946940" cy="37658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b" anchorCtr="0">
                    <a:normAutofit/>
                  </a:bodyPr>
                  <a:lstStyle/>
                  <a:p>
                    <a:pPr/>
                    <a:r>
                      <a:rPr lang="zh-CN" altLang="en-US" b="1" dirty="0">
                        <a:cs typeface="+mn-ea"/>
                        <a:sym typeface="+mn-lt"/>
                      </a:rPr>
                      <a:t>营销成本分析</a:t>
                    </a:r>
                    <a:endParaRPr lang="en-US" dirty="0"/>
                  </a:p>
                </p:txBody>
              </p:sp>
            </p:grpSp>
            <p:grpSp>
              <p:nvGrpSpPr>
                <p:cNvPr id="10" name="组合 9">
                  <a:extLst>
                    <a:ext uri="{FF2B5EF4-FFF2-40B4-BE49-F238E27FC236}">
                      <a16:creationId id="{A74AFB30-31B4-C1F6-931E-C329AA6A6A16}"/>
                    </a:ext>
                  </a:extLst>
                </p:cNvPr>
                <p:cNvGrpSpPr/>
                <p:nvPr/>
              </p:nvGrpSpPr>
              <p:grpSpPr>
                <a:xfrm>
                  <a:off x="5571958" y="2840666"/>
                  <a:ext cx="5946940" cy="749955"/>
                  <a:chOff x="5571958" y="2865729"/>
                  <a:chExt cx="5946940" cy="749955"/>
                </a:xfrm>
              </p:grpSpPr>
              <p:sp>
                <p:nvSpPr>
                  <p:cNvPr id="36" name="Text3">
                    <a:extLst>
                      <a:ext uri="{FF2B5EF4-FFF2-40B4-BE49-F238E27FC236}">
                        <a16:creationId id="{C300A56B-60F5-24CB-CC53-DB641323971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3242315"/>
                    <a:ext cx="5946940" cy="37336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cs typeface="+mn-ea"/>
                        <a:sym typeface="+mn-lt"/>
                      </a:rPr>
                      <a:t>运营维护成本涉及服务器租赁、数据更新及技术支持，占比约20%，确保系统稳定运行和用户体验。</a:t>
                    </a:r>
                    <a:endParaRPr lang="en-US" dirty="0"/>
                  </a:p>
                </p:txBody>
              </p:sp>
              <p:sp>
                <p:nvSpPr>
                  <p:cNvPr id="37" name="Bullet3">
                    <a:extLst>
                      <a:ext uri="{FF2B5EF4-FFF2-40B4-BE49-F238E27FC236}">
                        <a16:creationId id="{B2669783-931C-045E-D4AD-F3B5E7FD559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2865729"/>
                    <a:ext cx="5946940" cy="37658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b" anchorCtr="0">
                    <a:normAutofit/>
                  </a:bodyPr>
                  <a:lstStyle/>
                  <a:p>
                    <a:pPr/>
                    <a:r>
                      <a:rPr lang="zh-CN" altLang="en-US" b="1" dirty="0">
                        <a:cs typeface="+mn-ea"/>
                        <a:sym typeface="+mn-lt"/>
                      </a:rPr>
                      <a:t>运营维护成本</a:t>
                    </a:r>
                    <a:endParaRPr lang="en-US" dirty="0"/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id="{ACA1294A-207A-E983-30B6-1B51429B727C}"/>
                    </a:ext>
                  </a:extLst>
                </p:cNvPr>
                <p:cNvGrpSpPr/>
                <p:nvPr/>
              </p:nvGrpSpPr>
              <p:grpSpPr>
                <a:xfrm>
                  <a:off x="5571958" y="3695849"/>
                  <a:ext cx="5946940" cy="749955"/>
                  <a:chOff x="5571958" y="3712559"/>
                  <a:chExt cx="5946940" cy="749955"/>
                </a:xfrm>
              </p:grpSpPr>
              <p:sp>
                <p:nvSpPr>
                  <p:cNvPr id="51" name="Text4">
                    <a:extLst>
                      <a:ext uri="{FF2B5EF4-FFF2-40B4-BE49-F238E27FC236}">
                        <a16:creationId id="{6C7CBD02-1D92-BFA2-0835-4E2BAE47498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4089145"/>
                    <a:ext cx="5946940" cy="37336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cs typeface="+mn-ea"/>
                        <a:sym typeface="+mn-lt"/>
                      </a:rPr>
                      <a:t>通过优化资源分配和外包非核心业务，有效降低研发与运营成本，提高整体财务效益。</a:t>
                    </a:r>
                    <a:endParaRPr lang="en-US" dirty="0"/>
                  </a:p>
                </p:txBody>
              </p:sp>
              <p:sp>
                <p:nvSpPr>
                  <p:cNvPr id="52" name="Bullet4">
                    <a:extLst>
                      <a:ext uri="{FF2B5EF4-FFF2-40B4-BE49-F238E27FC236}">
                        <a16:creationId id="{D730A691-5338-F5DB-DB3B-8F71BA51D86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3712559"/>
                    <a:ext cx="5946940" cy="37658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b" anchorCtr="0">
                    <a:normAutofit/>
                  </a:bodyPr>
                  <a:lstStyle/>
                  <a:p>
                    <a:pPr/>
                    <a:r>
                      <a:rPr lang="zh-CN" altLang="en-US" b="1" dirty="0">
                        <a:cs typeface="+mn-ea"/>
                        <a:sym typeface="+mn-lt"/>
                      </a:rPr>
                      <a:t>成本控制策略</a:t>
                    </a:r>
                    <a:endParaRPr lang="en-US" dirty="0"/>
                  </a:p>
                </p:txBody>
              </p:sp>
            </p:grpSp>
            <p:grpSp>
              <p:nvGrpSpPr>
                <p:cNvPr id="53" name="组合 52">
                  <a:extLst>
                    <a:ext uri="{FF2B5EF4-FFF2-40B4-BE49-F238E27FC236}">
                      <a16:creationId id="{37608A12-7DDB-4032-2BAF-519E7A871CA8}"/>
                    </a:ext>
                  </a:extLst>
                </p:cNvPr>
                <p:cNvGrpSpPr/>
                <p:nvPr/>
              </p:nvGrpSpPr>
              <p:grpSpPr>
                <a:xfrm>
                  <a:off x="5571958" y="4551032"/>
                  <a:ext cx="5946940" cy="749955"/>
                  <a:chOff x="5571958" y="4559389"/>
                  <a:chExt cx="5946940" cy="749955"/>
                </a:xfrm>
              </p:grpSpPr>
              <p:sp>
                <p:nvSpPr>
                  <p:cNvPr id="55" name="Text5">
                    <a:extLst>
                      <a:ext uri="{FF2B5EF4-FFF2-40B4-BE49-F238E27FC236}">
                        <a16:creationId id="{87EA7F6B-80D8-CB0C-984E-DF4CA48A2A1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4935975"/>
                    <a:ext cx="5946940" cy="37336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cs typeface="+mn-ea"/>
                        <a:sym typeface="+mn-lt"/>
                      </a:rPr>
                      <a:t>各项成本比例根据项目进展动态调整，初期以研发为主，后期逐步向营销与维护倾斜，确保可持续发展。</a:t>
                    </a:r>
                    <a:endParaRPr lang="en-US" dirty="0"/>
                  </a:p>
                </p:txBody>
              </p:sp>
              <p:sp>
                <p:nvSpPr>
                  <p:cNvPr id="56" name="Bullet5">
                    <a:extLst>
                      <a:ext uri="{FF2B5EF4-FFF2-40B4-BE49-F238E27FC236}">
                        <a16:creationId id="{B996FDDC-2DA9-ABEF-379B-B4F57A1347A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4559389"/>
                    <a:ext cx="5946940" cy="37658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b" anchorCtr="0">
                    <a:normAutofit/>
                  </a:bodyPr>
                  <a:lstStyle/>
                  <a:p>
                    <a:pPr/>
                    <a:r>
                      <a:rPr lang="zh-CN" altLang="en-US" b="1" dirty="0">
                        <a:cs typeface="+mn-ea"/>
                        <a:sym typeface="+mn-lt"/>
                      </a:rPr>
                      <a:t>成本占比评估</a:t>
                    </a:r>
                    <a:endParaRPr lang="en-US" dirty="0"/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id="{DCC1612F-5CF9-1179-1A33-3013F58C53C8}"/>
                    </a:ext>
                  </a:extLst>
                </p:cNvPr>
                <p:cNvGrpSpPr/>
                <p:nvPr/>
              </p:nvGrpSpPr>
              <p:grpSpPr>
                <a:xfrm>
                  <a:off x="5571958" y="5406219"/>
                  <a:ext cx="5946940" cy="749955"/>
                  <a:chOff x="5571958" y="5406219"/>
                  <a:chExt cx="5946940" cy="749955"/>
                </a:xfrm>
              </p:grpSpPr>
              <p:sp>
                <p:nvSpPr>
                  <p:cNvPr id="59" name="Text6">
                    <a:extLst>
                      <a:ext uri="{FF2B5EF4-FFF2-40B4-BE49-F238E27FC236}">
                        <a16:creationId id="{F73D8831-9365-05B2-3DC3-F12E7C8E2AD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5782805"/>
                    <a:ext cx="5946940" cy="37336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cs typeface="+mn-ea"/>
                        <a:sym typeface="+mn-lt"/>
                      </a:rPr>
                      <a:t>制定详细预算计划，明确各阶段资金分配重点，合理预测未来成本变化，保障项目顺利推进。</a:t>
                    </a:r>
                    <a:endParaRPr lang="en-US" dirty="0"/>
                  </a:p>
                </p:txBody>
              </p:sp>
              <p:sp>
                <p:nvSpPr>
                  <p:cNvPr id="60" name="Bullet6">
                    <a:extLst>
                      <a:ext uri="{FF2B5EF4-FFF2-40B4-BE49-F238E27FC236}">
                        <a16:creationId id="{43D8A898-A6A7-544F-B028-0C64559B818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71958" y="5406219"/>
                    <a:ext cx="5946940" cy="37658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b" anchorCtr="0">
                    <a:normAutofit/>
                  </a:bodyPr>
                  <a:lstStyle/>
                  <a:p>
                    <a:pPr/>
                    <a:r>
                      <a:rPr lang="zh-CN" altLang="en-US" b="1" dirty="0">
                        <a:cs typeface="+mn-ea"/>
                        <a:sym typeface="+mn-lt"/>
                      </a:rPr>
                      <a:t>预算规划建议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61" name="直接连接符 60">
                <a:extLst>
                  <a:ext uri="{FF2B5EF4-FFF2-40B4-BE49-F238E27FC236}">
                    <a16:creationId id="{58808391-BFE9-2819-9A4A-F22F3149A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00" y="1932869"/>
                <a:ext cx="6984998" cy="0"/>
              </a:xfrm>
              <a:prstGeom prst="line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id="{41F9C16B-F376-BE9E-1B8C-291065EA75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00" y="2788052"/>
                <a:ext cx="6984998" cy="0"/>
              </a:xfrm>
              <a:prstGeom prst="line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id="{96CA5CED-F77F-2729-AB12-468A4047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00" y="3643235"/>
                <a:ext cx="6984998" cy="0"/>
              </a:xfrm>
              <a:prstGeom prst="line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id="{B1E9FE85-0E96-C0E1-81C2-0B130DA1D0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00" y="4498418"/>
                <a:ext cx="6984998" cy="0"/>
              </a:xfrm>
              <a:prstGeom prst="line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id="{9387EFF0-0EDF-7636-0D57-DB624BE35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00" y="5353601"/>
                <a:ext cx="6984998" cy="0"/>
              </a:xfrm>
              <a:prstGeom prst="line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成本结构解析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a16="http://schemas.microsoft.com/office/drawing/2014/main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86f1d439-2e96-4b24-8b31-21955779fde3.source.3.zh-Hans.pptx">
            <a:extLst>
              <a:ext uri="{FF2B5EF4-FFF2-40B4-BE49-F238E27FC236}">
                <a16:creationId id="{C23A5D0B-8ABB-05C0-7A3C-133EB04AA92A}"/>
              </a:ext>
            </a:extLst>
          </p:cNvPr>
          <p:cNvGrpSpPr/>
          <p:nvPr/>
        </p:nvGrpSpPr>
        <p:grpSpPr>
          <a:xfrm>
            <a:off x="660395" y="1127504"/>
            <a:ext cx="10858505" cy="5014237"/>
            <a:chOff x="660395" y="1127504"/>
            <a:chExt cx="10858505" cy="5014237"/>
          </a:xfrm>
        </p:grpSpPr>
        <p:sp>
          <p:nvSpPr>
            <p:cNvPr id="2" name="Title">
              <a:extLst>
                <a:ext uri="{FF2B5EF4-FFF2-40B4-BE49-F238E27FC236}">
                  <a16:creationId id="{9A80FAA8-BD54-101B-B9D3-B60F9D547705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1127504"/>
              <a:ext cx="10858500" cy="530119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/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未来三年资产负债表、利润表及现金流量表。</a:t>
              </a:r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id="{2B615482-10C3-6426-890A-83B7F60C9091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660396" y="2036763"/>
              <a:ext cx="4457703" cy="1896532"/>
              <a:chOff x="2608437" y="2714504"/>
              <a:chExt cx="3608279" cy="1800058"/>
            </a:xfrm>
          </p:grpSpPr>
          <p:sp>
            <p:nvSpPr>
              <p:cNvPr id="36" name="Bullet1">
                <a:extLst>
                  <a:ext uri="{FF2B5EF4-FFF2-40B4-BE49-F238E27FC236}">
                    <a16:creationId id="{AB40E083-42EE-28D5-3127-A21AC537E3E5}"/>
                  </a:ext>
                </a:extLst>
              </p:cNvPr>
              <p:cNvSpPr/>
              <p:nvPr/>
            </p:nvSpPr>
            <p:spPr>
              <a:xfrm>
                <a:off x="2608437" y="2714504"/>
                <a:ext cx="3608277" cy="3951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/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资产负债表分析</a:t>
                </a:r>
                <a:endParaRPr lang="en-US" dirty="0"/>
              </a:p>
            </p:txBody>
          </p:sp>
          <p:sp>
            <p:nvSpPr>
              <p:cNvPr id="37" name="Text1">
                <a:extLst>
                  <a:ext uri="{FF2B5EF4-FFF2-40B4-BE49-F238E27FC236}">
                    <a16:creationId id="{6998A6ED-501C-5C5E-5B23-5594D23E131D}"/>
                  </a:ext>
                </a:extLst>
              </p:cNvPr>
              <p:cNvSpPr/>
              <p:nvPr/>
            </p:nvSpPr>
            <p:spPr>
              <a:xfrm>
                <a:off x="2608439" y="3109649"/>
                <a:ext cx="3608277" cy="14049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展示未来三年内资产、负债及所有者权益的变化趋势，评估企业的偿债能力和财务稳定性，为投资决策提供依据。</a:t>
                </a:r>
                <a:endParaRPr 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id="{BAED44E3-6AAD-F8B1-42DD-B9F333D02E22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061200" y="2034936"/>
              <a:ext cx="4457700" cy="1898359"/>
              <a:chOff x="2608437" y="2712771"/>
              <a:chExt cx="3608279" cy="1801790"/>
            </a:xfrm>
          </p:grpSpPr>
          <p:sp>
            <p:nvSpPr>
              <p:cNvPr id="34" name="Bullet2">
                <a:extLst>
                  <a:ext uri="{FF2B5EF4-FFF2-40B4-BE49-F238E27FC236}">
                    <a16:creationId id="{0867F7F7-7158-F9EB-FA5E-D1147B513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8437" y="2712771"/>
                <a:ext cx="3608277" cy="3968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/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利润表结构解析</a:t>
                </a:r>
                <a:endParaRPr lang="en-US" dirty="0"/>
              </a:p>
            </p:txBody>
          </p:sp>
          <p:sp>
            <p:nvSpPr>
              <p:cNvPr id="35" name="Text2">
                <a:extLst>
                  <a:ext uri="{FF2B5EF4-FFF2-40B4-BE49-F238E27FC236}">
                    <a16:creationId id="{5ECC81AF-6F51-2E3F-850A-6510D2B01098}"/>
                  </a:ext>
                </a:extLst>
              </p:cNvPr>
              <p:cNvSpPr/>
              <p:nvPr/>
            </p:nvSpPr>
            <p:spPr>
              <a:xfrm>
                <a:off x="2608439" y="3109648"/>
                <a:ext cx="3608277" cy="14049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分析未来三年收入、成本与利润的构成及变化，明确业务增长点与盈利模式，确保企业持续健康发展。</a:t>
                </a:r>
                <a:endParaRPr lang="en-US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id="{CCAE1499-B69E-CA14-301D-7A59A03B5739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660395" y="4245209"/>
              <a:ext cx="10852867" cy="1896532"/>
              <a:chOff x="2608437" y="2714504"/>
              <a:chExt cx="3608279" cy="1800059"/>
            </a:xfrm>
          </p:grpSpPr>
          <p:sp>
            <p:nvSpPr>
              <p:cNvPr id="32" name="Bullet3">
                <a:extLst>
                  <a:ext uri="{FF2B5EF4-FFF2-40B4-BE49-F238E27FC236}">
                    <a16:creationId id="{F9EE01DE-F6F1-7E91-668C-D3BC520F43B8}"/>
                  </a:ext>
                </a:extLst>
              </p:cNvPr>
              <p:cNvSpPr/>
              <p:nvPr/>
            </p:nvSpPr>
            <p:spPr>
              <a:xfrm>
                <a:off x="2608437" y="2714504"/>
                <a:ext cx="3608277" cy="3951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/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现金流量表预测</a:t>
                </a:r>
                <a:endParaRPr lang="en-US" dirty="0"/>
              </a:p>
            </p:txBody>
          </p:sp>
          <p:sp>
            <p:nvSpPr>
              <p:cNvPr id="33" name="Text3">
                <a:extLst>
                  <a:ext uri="{FF2B5EF4-FFF2-40B4-BE49-F238E27FC236}">
                    <a16:creationId id="{000CC1EE-BA3B-A430-6B82-4F2724FD2734}"/>
                  </a:ext>
                </a:extLst>
              </p:cNvPr>
              <p:cNvSpPr/>
              <p:nvPr/>
            </p:nvSpPr>
            <p:spPr>
              <a:xfrm>
                <a:off x="2608439" y="3109650"/>
                <a:ext cx="3608277" cy="14049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预估未来三年经营活动、投资活动和筹资活动产生的现金流，确保资金流动性和企业运营能力。</a:t>
                </a:r>
                <a:endParaRPr lang="en-US" dirty="0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id="{09C62681-4AA0-CDBB-CC24-BAA1B4F35F67}"/>
                </a:ext>
              </a:extLst>
            </p:cNvPr>
            <p:cNvGrpSpPr/>
            <p:nvPr/>
          </p:nvGrpSpPr>
          <p:grpSpPr>
            <a:xfrm>
              <a:off x="666031" y="2034936"/>
              <a:ext cx="10852869" cy="2057051"/>
              <a:chOff x="666031" y="1119452"/>
              <a:chExt cx="10852869" cy="2057051"/>
            </a:xfrm>
          </p:grpSpPr>
          <p:sp>
            <p:nvSpPr>
              <p:cNvPr id="3" name="iSḻíḑè">
                <a:extLst>
                  <a:ext uri="{FF2B5EF4-FFF2-40B4-BE49-F238E27FC236}">
                    <a16:creationId id="{3C83D488-37EE-F0B3-4D9F-5386DAD011EE}"/>
                  </a:ext>
                </a:extLst>
              </p:cNvPr>
              <p:cNvSpPr/>
              <p:nvPr/>
            </p:nvSpPr>
            <p:spPr bwMode="auto">
              <a:xfrm>
                <a:off x="666031" y="3100241"/>
                <a:ext cx="10852869" cy="0"/>
              </a:xfrm>
              <a:prstGeom prst="line">
                <a:avLst/>
              </a:prstGeom>
              <a:noFill/>
              <a:ln w="6350">
                <a:solidFill>
                  <a:schemeClr val="dk1">
                    <a:lumMod val="100000"/>
                    <a:alpha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noFill/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" name="iŝlïdê">
                <a:extLst>
                  <a:ext uri="{FF2B5EF4-FFF2-40B4-BE49-F238E27FC236}">
                    <a16:creationId id="{CEB1DC50-6DD2-5753-A51F-772092BF2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315" y="1119452"/>
                <a:ext cx="0" cy="1980790"/>
              </a:xfrm>
              <a:prstGeom prst="line">
                <a:avLst/>
              </a:prstGeom>
              <a:noFill/>
              <a:ln w="6350">
                <a:solidFill>
                  <a:schemeClr val="dk1">
                    <a:lumMod val="100000"/>
                    <a:alpha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noFill/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" name="ïṩļíḑe">
                <a:extLst>
                  <a:ext uri="{FF2B5EF4-FFF2-40B4-BE49-F238E27FC236}">
                    <a16:creationId id="{5820C67D-C283-2699-EF21-0672B0506E49}"/>
                  </a:ext>
                </a:extLst>
              </p:cNvPr>
              <p:cNvSpPr/>
              <p:nvPr/>
            </p:nvSpPr>
            <p:spPr bwMode="auto">
              <a:xfrm>
                <a:off x="6010059" y="3015991"/>
                <a:ext cx="160512" cy="160512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lIns="0" tIns="0" rIns="0" bIns="0" anchor="ctr"/>
              <a:lstStyle>
                <a:lvl1pPr>
                  <a:defRPr sz="1300" b="1">
                    <a:solidFill>
                      <a:srgbClr val="000000"/>
                    </a:solidFill>
                  </a:defRPr>
                </a:lvl1pPr>
                <a:lvl2pPr marL="742950" indent="-285750">
                  <a:defRPr sz="1300" b="1">
                    <a:solidFill>
                      <a:srgbClr val="000000"/>
                    </a:solidFill>
                  </a:defRPr>
                </a:lvl2pPr>
                <a:lvl3pPr marL="1143000" indent="-228600">
                  <a:defRPr sz="1300" b="1">
                    <a:solidFill>
                      <a:srgbClr val="000000"/>
                    </a:solidFill>
                  </a:defRPr>
                </a:lvl3pPr>
                <a:lvl4pPr marL="1600200" indent="-228600">
                  <a:defRPr sz="1300" b="1">
                    <a:solidFill>
                      <a:srgbClr val="000000"/>
                    </a:solidFill>
                  </a:defRPr>
                </a:lvl4pPr>
                <a:lvl5pPr marL="2057400" indent="-228600">
                  <a:defRPr sz="1300" b="1">
                    <a:solidFill>
                      <a:srgbClr val="000000"/>
                    </a:solidFill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9pPr>
              </a:lstStyle>
              <a:p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财务报表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a16="http://schemas.microsoft.com/office/drawing/2014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6b9ff23-0a31-4990-8647-f8febd153d74.source.4.zh-Hans.pptx">
            <a:extLst>
              <a:ext uri="{FF2B5EF4-FFF2-40B4-BE49-F238E27FC236}">
                <a16:creationId id="{4339BE69-1F64-D035-8628-4CB60214B8AF}"/>
              </a:ext>
            </a:extLst>
          </p:cNvPr>
          <p:cNvGrpSpPr/>
          <p:nvPr/>
        </p:nvGrpSpPr>
        <p:grpSpPr>
          <a:xfrm>
            <a:off x="660400" y="1130300"/>
            <a:ext cx="10858501" cy="4951318"/>
            <a:chOff x="660400" y="1130300"/>
            <a:chExt cx="10858501" cy="4951318"/>
          </a:xfrm>
        </p:grpSpPr>
        <p:sp>
          <p:nvSpPr>
            <p:cNvPr id="44" name="PictureMisc1">
              <a:extLst>
                <a:ext uri="{FF2B5EF4-FFF2-40B4-BE49-F238E27FC236}">
                  <a16:creationId id="{9EE58D5C-6067-C6D0-F024-A86ABEC2A41E}"/>
                </a:ext>
              </a:extLst>
            </p:cNvPr>
            <p:cNvSpPr>
              <a:spLocks/>
            </p:cNvSpPr>
            <p:nvPr/>
          </p:nvSpPr>
          <p:spPr>
            <a:xfrm>
              <a:off x="3360830" y="1130300"/>
              <a:ext cx="8158071" cy="4951318"/>
            </a:xfrm>
            <a:prstGeom prst="roundRect">
              <a:avLst>
                <a:gd name="adj" fmla="val 2596"/>
              </a:avLst>
            </a:prstGeom>
            <a:blipFill>
              <a:blip r:embed="rId4"/>
              <a:srcRect/>
              <a:stretch>
                <a:fillRect l="-4147" t="0" r="-4147" b="0"/>
              </a:stretch>
            </a:blipFill>
            <a:ln w="127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sz="1600">
                <a:cs typeface="+mn-ea"/>
                <a:sym typeface="+mn-lt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id="{453198AD-8A53-251F-FBFB-1DD3C1F85AFB}"/>
                </a:ext>
              </a:extLst>
            </p:cNvPr>
            <p:cNvSpPr>
              <a:spLocks/>
            </p:cNvSpPr>
            <p:nvPr/>
          </p:nvSpPr>
          <p:spPr>
            <a:xfrm>
              <a:off x="660400" y="2986268"/>
              <a:ext cx="10858501" cy="3095350"/>
            </a:xfrm>
            <a:prstGeom prst="roundRect">
              <a:avLst>
                <a:gd name="adj" fmla="val 4475"/>
              </a:avLst>
            </a:prstGeom>
            <a:solidFill>
              <a:schemeClr val="bg1">
                <a:alpha val="9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Title">
              <a:extLst>
                <a:ext uri="{FF2B5EF4-FFF2-40B4-BE49-F238E27FC236}">
                  <a16:creationId id="{344284AC-C9C6-C60F-B2CD-954F73AB249C}"/>
                </a:ext>
              </a:extLst>
            </p:cNvPr>
            <p:cNvSpPr txBox="1"/>
            <p:nvPr/>
          </p:nvSpPr>
          <p:spPr>
            <a:xfrm>
              <a:off x="660400" y="1130300"/>
              <a:ext cx="2667124" cy="1855968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pPr/>
              <a:r>
                <a:rPr lang="zh-CN" altLang="en-US" sz="2400" b="1" dirty="0">
                  <a:cs typeface="+mn-ea"/>
                  <a:sym typeface="+mn-lt"/>
                </a:rPr>
                <a:t>偿债能力、营运能力、盈利能力的具体分析及预测。</a:t>
              </a:r>
              <a:endParaRPr lang="en-US" dirty="0"/>
            </a:p>
          </p:txBody>
        </p:sp>
        <p:grpSp>
          <p:nvGrpSpPr>
            <p:cNvPr id="11" name="组合 10">
              <a:extLst>
                <a:ext uri="{FF2B5EF4-FFF2-40B4-BE49-F238E27FC236}">
                  <a16:creationId id="{B30186B8-FB6A-6B31-5017-F298FBBA545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1068" y="3225641"/>
              <a:ext cx="10637160" cy="2719468"/>
              <a:chOff x="668787" y="3852388"/>
              <a:chExt cx="7198592" cy="2139813"/>
            </a:xfrm>
          </p:grpSpPr>
          <p:grpSp>
            <p:nvGrpSpPr>
              <p:cNvPr id="12" name="组合 11">
                <a:extLst>
                  <a:ext uri="{FF2B5EF4-FFF2-40B4-BE49-F238E27FC236}">
                    <a16:creationId id="{68AF2B11-FF0D-BC66-BC4C-58EF616D92F0}"/>
                  </a:ext>
                </a:extLst>
              </p:cNvPr>
              <p:cNvGrpSpPr/>
              <p:nvPr/>
            </p:nvGrpSpPr>
            <p:grpSpPr>
              <a:xfrm>
                <a:off x="668787" y="3852388"/>
                <a:ext cx="1718143" cy="2131123"/>
                <a:chOff x="668787" y="3852388"/>
                <a:chExt cx="1718143" cy="2131123"/>
              </a:xfrm>
            </p:grpSpPr>
            <p:sp>
              <p:nvSpPr>
                <p:cNvPr id="38" name="Text1">
                  <a:extLst>
                    <a:ext uri="{FF2B5EF4-FFF2-40B4-BE49-F238E27FC236}">
                      <a16:creationId id="{123E58F2-D8A9-EF8F-01E5-1840A1197C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8790" y="4366747"/>
                  <a:ext cx="1718140" cy="16167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通过流动比率和速动比率评估系统开发的资金风险，确保项目在不同阶段具备足够的短期偿债能力，降低财务危机的可能性。</a:t>
                  </a:r>
                  <a:endParaRPr lang="en-US" dirty="0"/>
                </a:p>
              </p:txBody>
            </p:sp>
            <p:sp>
              <p:nvSpPr>
                <p:cNvPr id="39" name="Bullet1">
                  <a:extLst>
                    <a:ext uri="{FF2B5EF4-FFF2-40B4-BE49-F238E27FC236}">
                      <a16:creationId id="{009BED4D-F0B2-EA53-B842-0AAD96FBACCE}"/>
                    </a:ext>
                  </a:extLst>
                </p:cNvPr>
                <p:cNvSpPr txBox="1"/>
                <p:nvPr/>
              </p:nvSpPr>
              <p:spPr>
                <a:xfrm>
                  <a:off x="668787" y="3852388"/>
                  <a:ext cx="1718140" cy="5143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偿债能力分析</a:t>
                  </a:r>
                  <a:endParaRPr lang="en-US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id="{7B5F176B-59D9-FE9E-6D8E-5144DB1E4B13}"/>
                  </a:ext>
                </a:extLst>
              </p:cNvPr>
              <p:cNvGrpSpPr/>
              <p:nvPr/>
            </p:nvGrpSpPr>
            <p:grpSpPr>
              <a:xfrm>
                <a:off x="2494547" y="3852388"/>
                <a:ext cx="1718143" cy="2131123"/>
                <a:chOff x="4401039" y="3861078"/>
                <a:chExt cx="1718143" cy="2131123"/>
              </a:xfrm>
            </p:grpSpPr>
            <p:sp>
              <p:nvSpPr>
                <p:cNvPr id="33" name="Text2">
                  <a:extLst>
                    <a:ext uri="{FF2B5EF4-FFF2-40B4-BE49-F238E27FC236}">
                      <a16:creationId id="{3B7C9692-EADA-5BE1-2CBA-27D5CC4EF4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01042" y="4375437"/>
                  <a:ext cx="1718140" cy="16167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分析应收账款周转率和存货周转率，评估资金使用效率，优化资源配置，提升系统开发过程中的整体运营效率。</a:t>
                  </a:r>
                  <a:endParaRPr lang="en-US" dirty="0"/>
                </a:p>
              </p:txBody>
            </p:sp>
            <p:sp>
              <p:nvSpPr>
                <p:cNvPr id="37" name="Bullet2">
                  <a:extLst>
                    <a:ext uri="{FF2B5EF4-FFF2-40B4-BE49-F238E27FC236}">
                      <a16:creationId id="{3AA0A8AB-1530-097C-F24A-DDBE317A9697}"/>
                    </a:ext>
                  </a:extLst>
                </p:cNvPr>
                <p:cNvSpPr txBox="1"/>
                <p:nvPr/>
              </p:nvSpPr>
              <p:spPr>
                <a:xfrm>
                  <a:off x="4401039" y="3861078"/>
                  <a:ext cx="1718140" cy="5143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营运能力分析</a:t>
                  </a:r>
                  <a:endParaRPr lang="en-US" dirty="0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id="{831E8883-2948-2DCF-077A-BBA98296050C}"/>
                  </a:ext>
                </a:extLst>
              </p:cNvPr>
              <p:cNvGrpSpPr/>
              <p:nvPr/>
            </p:nvGrpSpPr>
            <p:grpSpPr>
              <a:xfrm>
                <a:off x="4323480" y="3852388"/>
                <a:ext cx="1718140" cy="2139813"/>
                <a:chOff x="8135325" y="3852388"/>
                <a:chExt cx="1718140" cy="2139813"/>
              </a:xfrm>
            </p:grpSpPr>
            <p:sp>
              <p:nvSpPr>
                <p:cNvPr id="30" name="Text3">
                  <a:extLst>
                    <a:ext uri="{FF2B5EF4-FFF2-40B4-BE49-F238E27FC236}">
                      <a16:creationId id="{725318B0-9580-34C1-BFC3-7CA6B9D1AF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35325" y="4375437"/>
                  <a:ext cx="1718140" cy="16167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基于净利润率和投资回报率预测系统未来的盈利潜力，结合市场前景，制定合理的定价策略以实现商业价值最大化。</a:t>
                  </a:r>
                  <a:endParaRPr lang="en-US" dirty="0"/>
                </a:p>
              </p:txBody>
            </p:sp>
            <p:sp>
              <p:nvSpPr>
                <p:cNvPr id="31" name="Bullet3">
                  <a:extLst>
                    <a:ext uri="{FF2B5EF4-FFF2-40B4-BE49-F238E27FC236}">
                      <a16:creationId id="{A6A3575B-9088-4D1A-31FA-D2EBF1F7920D}"/>
                    </a:ext>
                  </a:extLst>
                </p:cNvPr>
                <p:cNvSpPr txBox="1"/>
                <p:nvPr/>
              </p:nvSpPr>
              <p:spPr>
                <a:xfrm>
                  <a:off x="8135325" y="3852388"/>
                  <a:ext cx="1718140" cy="5143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盈利能力分析</a:t>
                  </a:r>
                  <a:endParaRPr lang="en-US" dirty="0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id="{85533378-E3D3-DF8A-9E4A-9D4D461E5F52}"/>
                  </a:ext>
                </a:extLst>
              </p:cNvPr>
              <p:cNvGrpSpPr/>
              <p:nvPr/>
            </p:nvGrpSpPr>
            <p:grpSpPr>
              <a:xfrm>
                <a:off x="6149239" y="3852388"/>
                <a:ext cx="1718140" cy="2139813"/>
                <a:chOff x="8135325" y="3852388"/>
                <a:chExt cx="1718140" cy="2139813"/>
              </a:xfrm>
            </p:grpSpPr>
            <p:sp>
              <p:nvSpPr>
                <p:cNvPr id="28" name="Text4">
                  <a:extLst>
                    <a:ext uri="{FF2B5EF4-FFF2-40B4-BE49-F238E27FC236}">
                      <a16:creationId id="{AC1E387B-EC71-52A6-A3E3-1162EDA3F45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35325" y="4375437"/>
                  <a:ext cx="1718140" cy="16167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运用历史数据与趋势分析模型，对关键财务指标进行长期预测，为系统后续迭代提供稳健的财务支持和决策依据。</a:t>
                  </a:r>
                  <a:endParaRPr lang="en-US" dirty="0"/>
                </a:p>
              </p:txBody>
            </p:sp>
            <p:sp>
              <p:nvSpPr>
                <p:cNvPr id="29" name="Bullet4">
                  <a:extLst>
                    <a:ext uri="{FF2B5EF4-FFF2-40B4-BE49-F238E27FC236}">
                      <a16:creationId id="{9DC3EE55-00AB-0285-CB31-C90E9D890642}"/>
                    </a:ext>
                  </a:extLst>
                </p:cNvPr>
                <p:cNvSpPr txBox="1"/>
                <p:nvPr/>
              </p:nvSpPr>
              <p:spPr>
                <a:xfrm>
                  <a:off x="8135325" y="3852388"/>
                  <a:ext cx="1718140" cy="5143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财务指标预测</a:t>
                  </a:r>
                  <a:endParaRPr lang="en-US" dirty="0"/>
                </a:p>
              </p:txBody>
            </p:sp>
          </p:grp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财务指标分析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谢谢观看</a:t>
            </a:r>
            <a:endParaRPr lang="en-US" dirty="0"/>
          </a:p>
        </p:txBody>
      </p:sp>
      <p:sp>
        <p:nvSpPr>
          <p:cNvPr id="4" name="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iSlide</a:t>
            </a:r>
            <a:endParaRPr lang="en-US" dirty="0"/>
          </a:p>
        </p:txBody>
      </p:sp>
      <p:sp>
        <p:nvSpPr>
          <p:cNvPr id="7" name="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2025/5/20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基于注意力机制的癌症病灶自动勾画系统APP应用设计</a:t>
            </a:r>
            <a:endParaRPr lang="en-US" dirty="0"/>
          </a:p>
        </p:txBody>
      </p:sp>
      <p:sp>
        <p:nvSpPr>
          <p:cNvPr id="9" name=""/>
          <p:cNvSpPr>
            <a:spLocks noGrp="1"/>
          </p:cNvSpPr>
          <p:nvPr>
            <p:ph type="subTitle" sz="quarter" idx="1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智医智眸——解决传统癌症诊疗流程中靶区勾画效率与精度瓶颈</a:t>
            </a:r>
            <a:endParaRPr lang="en-US" dirty="0"/>
          </a:p>
        </p:txBody>
      </p:sp>
      <p:sp>
        <p:nvSpPr>
          <p:cNvPr id="4" name="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iSlide</a:t>
            </a:r>
            <a:endParaRPr lang="en-US" dirty="0"/>
          </a:p>
        </p:txBody>
      </p:sp>
      <p:sp>
        <p:nvSpPr>
          <p:cNvPr id="7" name="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2025/5/20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a16="http://schemas.microsoft.com/office/drawing/2014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57da892d-e0a4-4543-bd2f-46bd73a58ce1.source.9.zh-Hans.pptx">
            <a:extLst>
              <a:ext uri="{FF2B5EF4-FFF2-40B4-BE49-F238E27FC236}">
                <a16:creationId id="{BD19FF30-BED0-738E-75F0-B567C154DD62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11" name="Title">
              <a:extLst>
                <a:ext uri="{FF2B5EF4-FFF2-40B4-BE49-F238E27FC236}">
                  <a16:creationId id="{046D98EF-65A9-C7DE-9230-8E75C42C9A6B}"/>
                </a:ext>
              </a:extLst>
            </p:cNvPr>
            <p:cNvSpPr txBox="1"/>
            <p:nvPr/>
          </p:nvSpPr>
          <p:spPr>
            <a:xfrm>
              <a:off x="660400" y="1130300"/>
              <a:ext cx="33125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目录</a:t>
              </a:r>
              <a:endParaRPr lang="en-US" dirty="0"/>
            </a:p>
          </p:txBody>
        </p:sp>
        <p:grpSp>
          <p:nvGrpSpPr>
            <p:cNvPr id="22" name="组合 21">
              <a:extLst>
                <a:ext uri="{FF2B5EF4-FFF2-40B4-BE49-F238E27FC236}">
                  <a16:creationId id="{BAA31DD9-A471-4869-1476-C2BC761A12B8}"/>
                </a:ext>
              </a:extLst>
            </p:cNvPr>
            <p:cNvGrpSpPr/>
            <p:nvPr/>
          </p:nvGrpSpPr>
          <p:grpSpPr>
            <a:xfrm>
              <a:off x="660400" y="2468790"/>
              <a:ext cx="5268289" cy="565786"/>
              <a:chOff x="660400" y="2468790"/>
              <a:chExt cx="5268289" cy="565786"/>
            </a:xfrm>
          </p:grpSpPr>
          <p:sp>
            <p:nvSpPr>
              <p:cNvPr id="12" name="Number1">
                <a:extLst>
                  <a:ext uri="{FF2B5EF4-FFF2-40B4-BE49-F238E27FC236}">
                    <a16:creationId id="{A2297FE8-954E-6A65-45DB-621FA9B91736}"/>
                  </a:ext>
                </a:extLst>
              </p:cNvPr>
              <p:cNvSpPr/>
              <p:nvPr/>
            </p:nvSpPr>
            <p:spPr>
              <a:xfrm>
                <a:off x="660400" y="2468790"/>
                <a:ext cx="565786" cy="565786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1</a:t>
                </a:r>
              </a:p>
            </p:txBody>
          </p:sp>
          <p:sp>
            <p:nvSpPr>
              <p:cNvPr id="13" name="Bullet1">
                <a:extLst>
                  <a:ext uri="{FF2B5EF4-FFF2-40B4-BE49-F238E27FC236}">
                    <a16:creationId id="{8C31C30D-651B-B936-3B4A-B74C31540B69}"/>
                  </a:ext>
                </a:extLst>
              </p:cNvPr>
              <p:cNvSpPr/>
              <p:nvPr/>
            </p:nvSpPr>
            <p:spPr>
              <a:xfrm>
                <a:off x="1950305" y="2468790"/>
                <a:ext cx="3978384" cy="56578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solidFill>
                      <a:schemeClr val="tx1"/>
                    </a:solidFill>
                  </a:rPr>
                  <a:t>项目背景总述</a:t>
                </a:r>
                <a:endParaRPr lang="en-US" dirty="0"/>
              </a:p>
            </p:txBody>
          </p:sp>
          <p:cxnSp>
            <p:nvCxnSpPr>
              <p:cNvPr id="34" name="Shape1">
                <a:extLst>
                  <a:ext uri="{FF2B5EF4-FFF2-40B4-BE49-F238E27FC236}">
                    <a16:creationId id="{06C15621-6AF9-61FF-472F-51592E5C59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054" y="2751683"/>
                <a:ext cx="418383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id="{32F22DF0-CEE1-5B79-6C8D-F94C61FFC638}"/>
                </a:ext>
              </a:extLst>
            </p:cNvPr>
            <p:cNvGrpSpPr/>
            <p:nvPr/>
          </p:nvGrpSpPr>
          <p:grpSpPr>
            <a:xfrm>
              <a:off x="660400" y="3243671"/>
              <a:ext cx="5268289" cy="565786"/>
              <a:chOff x="660400" y="3243671"/>
              <a:chExt cx="5268289" cy="565786"/>
            </a:xfrm>
          </p:grpSpPr>
          <p:sp>
            <p:nvSpPr>
              <p:cNvPr id="19" name="Number2">
                <a:extLst>
                  <a:ext uri="{FF2B5EF4-FFF2-40B4-BE49-F238E27FC236}">
                    <a16:creationId id="{CF12FC63-E72E-6DF0-BB16-135A43C53F3D}"/>
                  </a:ext>
                </a:extLst>
              </p:cNvPr>
              <p:cNvSpPr/>
              <p:nvPr/>
            </p:nvSpPr>
            <p:spPr>
              <a:xfrm>
                <a:off x="660400" y="3243671"/>
                <a:ext cx="565786" cy="565786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20" name="Bullet2">
                <a:extLst>
                  <a:ext uri="{FF2B5EF4-FFF2-40B4-BE49-F238E27FC236}">
                    <a16:creationId id="{AD3EEFC8-B4AA-840C-4775-76685EE46DC2}"/>
                  </a:ext>
                </a:extLst>
              </p:cNvPr>
              <p:cNvSpPr/>
              <p:nvPr/>
            </p:nvSpPr>
            <p:spPr>
              <a:xfrm>
                <a:off x="1950305" y="3243671"/>
                <a:ext cx="3978384" cy="56578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solidFill>
                      <a:schemeClr val="tx1"/>
                    </a:solidFill>
                  </a:rPr>
                  <a:t>产品与技术</a:t>
                </a:r>
                <a:endParaRPr lang="en-US" dirty="0"/>
              </a:p>
            </p:txBody>
          </p:sp>
          <p:cxnSp>
            <p:nvCxnSpPr>
              <p:cNvPr id="35" name="Shape2">
                <a:extLst>
                  <a:ext uri="{FF2B5EF4-FFF2-40B4-BE49-F238E27FC236}">
                    <a16:creationId id="{BEBC3B7D-D112-7876-3172-2DCA8ECA8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054" y="3526564"/>
                <a:ext cx="418383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id="{262CF0DB-0DD6-52F1-9212-1162FE77C279}"/>
                </a:ext>
              </a:extLst>
            </p:cNvPr>
            <p:cNvGrpSpPr/>
            <p:nvPr/>
          </p:nvGrpSpPr>
          <p:grpSpPr>
            <a:xfrm>
              <a:off x="660400" y="4018552"/>
              <a:ext cx="5268289" cy="565786"/>
              <a:chOff x="660400" y="4018552"/>
              <a:chExt cx="5268289" cy="565786"/>
            </a:xfrm>
          </p:grpSpPr>
          <p:sp>
            <p:nvSpPr>
              <p:cNvPr id="2" name="Number3">
                <a:extLst>
                  <a:ext uri="{FF2B5EF4-FFF2-40B4-BE49-F238E27FC236}">
                    <a16:creationId id="{8119D81E-4EB1-C33F-AED6-E3E990C87AC2}"/>
                  </a:ext>
                </a:extLst>
              </p:cNvPr>
              <p:cNvSpPr/>
              <p:nvPr/>
            </p:nvSpPr>
            <p:spPr>
              <a:xfrm>
                <a:off x="660400" y="4018552"/>
                <a:ext cx="565786" cy="565786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3</a:t>
                </a:r>
              </a:p>
            </p:txBody>
          </p:sp>
          <p:sp>
            <p:nvSpPr>
              <p:cNvPr id="3" name="Bullet3">
                <a:extLst>
                  <a:ext uri="{FF2B5EF4-FFF2-40B4-BE49-F238E27FC236}">
                    <a16:creationId id="{4D510EE9-F82D-E8BA-B9B6-748FD42888BB}"/>
                  </a:ext>
                </a:extLst>
              </p:cNvPr>
              <p:cNvSpPr/>
              <p:nvPr/>
            </p:nvSpPr>
            <p:spPr>
              <a:xfrm>
                <a:off x="1950305" y="4018552"/>
                <a:ext cx="3978384" cy="56578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solidFill>
                      <a:schemeClr val="tx1"/>
                    </a:solidFill>
                  </a:rPr>
                  <a:t>市场分析</a:t>
                </a:r>
                <a:endParaRPr lang="en-US" dirty="0"/>
              </a:p>
            </p:txBody>
          </p:sp>
          <p:cxnSp>
            <p:nvCxnSpPr>
              <p:cNvPr id="4" name="Shape3">
                <a:extLst>
                  <a:ext uri="{FF2B5EF4-FFF2-40B4-BE49-F238E27FC236}">
                    <a16:creationId id="{AC6B12F3-DBC1-D38A-5540-62FFEB223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054" y="4301445"/>
                <a:ext cx="418383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id="{9E526AE8-CED8-DB36-5131-C92DBC276F50}"/>
                </a:ext>
              </a:extLst>
            </p:cNvPr>
            <p:cNvGrpSpPr/>
            <p:nvPr/>
          </p:nvGrpSpPr>
          <p:grpSpPr>
            <a:xfrm>
              <a:off x="660400" y="4793433"/>
              <a:ext cx="5268289" cy="565786"/>
              <a:chOff x="660400" y="4793433"/>
              <a:chExt cx="5268289" cy="565786"/>
            </a:xfrm>
          </p:grpSpPr>
          <p:sp>
            <p:nvSpPr>
              <p:cNvPr id="5" name="Number4">
                <a:extLst>
                  <a:ext uri="{FF2B5EF4-FFF2-40B4-BE49-F238E27FC236}">
                    <a16:creationId id="{244CB9DB-55AE-6E74-9C3B-7E187107A329}"/>
                  </a:ext>
                </a:extLst>
              </p:cNvPr>
              <p:cNvSpPr/>
              <p:nvPr/>
            </p:nvSpPr>
            <p:spPr>
              <a:xfrm>
                <a:off x="660400" y="4793433"/>
                <a:ext cx="565786" cy="565786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4</a:t>
                </a:r>
              </a:p>
            </p:txBody>
          </p:sp>
          <p:sp>
            <p:nvSpPr>
              <p:cNvPr id="8" name="Bullet4">
                <a:extLst>
                  <a:ext uri="{FF2B5EF4-FFF2-40B4-BE49-F238E27FC236}">
                    <a16:creationId id="{07CB02B7-53DA-2524-F62B-D10F04B47D8B}"/>
                  </a:ext>
                </a:extLst>
              </p:cNvPr>
              <p:cNvSpPr/>
              <p:nvPr/>
            </p:nvSpPr>
            <p:spPr>
              <a:xfrm>
                <a:off x="1950305" y="4793433"/>
                <a:ext cx="3978384" cy="56578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solidFill>
                      <a:schemeClr val="tx1"/>
                    </a:solidFill>
                  </a:rPr>
                  <a:t>公司概述</a:t>
                </a:r>
                <a:endParaRPr lang="en-US" dirty="0"/>
              </a:p>
            </p:txBody>
          </p:sp>
          <p:cxnSp>
            <p:nvCxnSpPr>
              <p:cNvPr id="10" name="Shape4">
                <a:extLst>
                  <a:ext uri="{FF2B5EF4-FFF2-40B4-BE49-F238E27FC236}">
                    <a16:creationId id="{58945D43-C1E5-4774-61E9-5C75F3FC0F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054" y="5076326"/>
                <a:ext cx="418383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2" name="组合 41">
              <a:extLst>
                <a:ext uri="{FF2B5EF4-FFF2-40B4-BE49-F238E27FC236}">
                  <a16:creationId id="{9D0F9DF2-3FDD-DB93-7E8B-791D7CF01F58}"/>
                </a:ext>
              </a:extLst>
            </p:cNvPr>
            <p:cNvGrpSpPr/>
            <p:nvPr/>
          </p:nvGrpSpPr>
          <p:grpSpPr>
            <a:xfrm>
              <a:off x="660400" y="5568314"/>
              <a:ext cx="5268289" cy="565786"/>
              <a:chOff x="660400" y="5568314"/>
              <a:chExt cx="5268289" cy="565786"/>
            </a:xfrm>
          </p:grpSpPr>
          <p:sp>
            <p:nvSpPr>
              <p:cNvPr id="17" name="Number5">
                <a:extLst>
                  <a:ext uri="{FF2B5EF4-FFF2-40B4-BE49-F238E27FC236}">
                    <a16:creationId id="{36E3129F-ED9E-AEDF-11EE-2AC132039753}"/>
                  </a:ext>
                </a:extLst>
              </p:cNvPr>
              <p:cNvSpPr/>
              <p:nvPr/>
            </p:nvSpPr>
            <p:spPr>
              <a:xfrm>
                <a:off x="660400" y="5568314"/>
                <a:ext cx="565786" cy="565786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5</a:t>
                </a:r>
              </a:p>
            </p:txBody>
          </p:sp>
          <p:sp>
            <p:nvSpPr>
              <p:cNvPr id="18" name="Bullet5">
                <a:extLst>
                  <a:ext uri="{FF2B5EF4-FFF2-40B4-BE49-F238E27FC236}">
                    <a16:creationId id="{694A599E-7FFC-DA38-47F2-238649CE167F}"/>
                  </a:ext>
                </a:extLst>
              </p:cNvPr>
              <p:cNvSpPr/>
              <p:nvPr/>
            </p:nvSpPr>
            <p:spPr>
              <a:xfrm>
                <a:off x="1950305" y="5568314"/>
                <a:ext cx="3978384" cy="56578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solidFill>
                      <a:schemeClr val="tx1"/>
                    </a:solidFill>
                  </a:rPr>
                  <a:t>市场营销</a:t>
                </a:r>
                <a:endParaRPr lang="en-US" dirty="0"/>
              </a:p>
            </p:txBody>
          </p:sp>
          <p:cxnSp>
            <p:nvCxnSpPr>
              <p:cNvPr id="21" name="Shape5">
                <a:extLst>
                  <a:ext uri="{FF2B5EF4-FFF2-40B4-BE49-F238E27FC236}">
                    <a16:creationId id="{2542AC07-5618-2703-4399-E72269390B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054" y="5851207"/>
                <a:ext cx="418383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3" name="组合 42">
              <a:extLst>
                <a:ext uri="{FF2B5EF4-FFF2-40B4-BE49-F238E27FC236}">
                  <a16:creationId id="{21F84833-A607-7E50-3993-A16C9CABCCAB}"/>
                </a:ext>
              </a:extLst>
            </p:cNvPr>
            <p:cNvGrpSpPr/>
            <p:nvPr/>
          </p:nvGrpSpPr>
          <p:grpSpPr>
            <a:xfrm>
              <a:off x="6250611" y="2468790"/>
              <a:ext cx="5268289" cy="565786"/>
              <a:chOff x="6250611" y="2468790"/>
              <a:chExt cx="5268289" cy="565786"/>
            </a:xfrm>
          </p:grpSpPr>
          <p:sp>
            <p:nvSpPr>
              <p:cNvPr id="36" name="Number6">
                <a:extLst>
                  <a:ext uri="{FF2B5EF4-FFF2-40B4-BE49-F238E27FC236}">
                    <a16:creationId id="{E00AD7A1-A18A-B574-11FA-B41289904382}"/>
                  </a:ext>
                </a:extLst>
              </p:cNvPr>
              <p:cNvSpPr/>
              <p:nvPr/>
            </p:nvSpPr>
            <p:spPr>
              <a:xfrm>
                <a:off x="6250611" y="2468790"/>
                <a:ext cx="565786" cy="565786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6</a:t>
                </a:r>
              </a:p>
            </p:txBody>
          </p:sp>
          <p:sp>
            <p:nvSpPr>
              <p:cNvPr id="37" name="Bullet6">
                <a:extLst>
                  <a:ext uri="{FF2B5EF4-FFF2-40B4-BE49-F238E27FC236}">
                    <a16:creationId id="{089F489D-5742-08EC-3AFD-ED5A73E54969}"/>
                  </a:ext>
                </a:extLst>
              </p:cNvPr>
              <p:cNvSpPr/>
              <p:nvPr/>
            </p:nvSpPr>
            <p:spPr>
              <a:xfrm>
                <a:off x="7540516" y="2468790"/>
                <a:ext cx="3978384" cy="56578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solidFill>
                      <a:schemeClr val="tx1"/>
                    </a:solidFill>
                  </a:rPr>
                  <a:t>项目实施</a:t>
                </a:r>
                <a:endParaRPr lang="en-US" dirty="0"/>
              </a:p>
            </p:txBody>
          </p:sp>
          <p:cxnSp>
            <p:nvCxnSpPr>
              <p:cNvPr id="38" name="Shape6">
                <a:extLst>
                  <a:ext uri="{FF2B5EF4-FFF2-40B4-BE49-F238E27FC236}">
                    <a16:creationId id="{7BBA77D2-C0DB-1A1A-512D-DBF8D99E2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9265" y="2751683"/>
                <a:ext cx="418383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4" name="组合 43">
              <a:extLst>
                <a:ext uri="{FF2B5EF4-FFF2-40B4-BE49-F238E27FC236}">
                  <a16:creationId id="{38261295-3FF0-BE54-EABC-2C9AF440D3D6}"/>
                </a:ext>
              </a:extLst>
            </p:cNvPr>
            <p:cNvGrpSpPr/>
            <p:nvPr/>
          </p:nvGrpSpPr>
          <p:grpSpPr>
            <a:xfrm>
              <a:off x="6250611" y="3243671"/>
              <a:ext cx="5268289" cy="565786"/>
              <a:chOff x="6250611" y="3243671"/>
              <a:chExt cx="5268289" cy="565786"/>
            </a:xfrm>
          </p:grpSpPr>
          <p:sp>
            <p:nvSpPr>
              <p:cNvPr id="28" name="Number7">
                <a:extLst>
                  <a:ext uri="{FF2B5EF4-FFF2-40B4-BE49-F238E27FC236}">
                    <a16:creationId id="{041C8A38-9E54-37C2-3A25-69C3CB8DB0D7}"/>
                  </a:ext>
                </a:extLst>
              </p:cNvPr>
              <p:cNvSpPr/>
              <p:nvPr/>
            </p:nvSpPr>
            <p:spPr>
              <a:xfrm>
                <a:off x="6250611" y="3243671"/>
                <a:ext cx="565786" cy="565786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7</a:t>
                </a:r>
              </a:p>
            </p:txBody>
          </p:sp>
          <p:sp>
            <p:nvSpPr>
              <p:cNvPr id="29" name="Bullet7">
                <a:extLst>
                  <a:ext uri="{FF2B5EF4-FFF2-40B4-BE49-F238E27FC236}">
                    <a16:creationId id="{30C53DD7-BAD6-44AD-DF89-5609CE5F5722}"/>
                  </a:ext>
                </a:extLst>
              </p:cNvPr>
              <p:cNvSpPr/>
              <p:nvPr/>
            </p:nvSpPr>
            <p:spPr>
              <a:xfrm>
                <a:off x="7540516" y="3243671"/>
                <a:ext cx="3978384" cy="56578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solidFill>
                      <a:schemeClr val="tx1"/>
                    </a:solidFill>
                  </a:rPr>
                  <a:t>风险分析与规避</a:t>
                </a:r>
                <a:endParaRPr lang="en-US" dirty="0"/>
              </a:p>
            </p:txBody>
          </p:sp>
          <p:cxnSp>
            <p:nvCxnSpPr>
              <p:cNvPr id="30" name="Shape7">
                <a:extLst>
                  <a:ext uri="{FF2B5EF4-FFF2-40B4-BE49-F238E27FC236}">
                    <a16:creationId id="{648B4A20-5BDF-98E1-BA1C-3D55C832C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9265" y="3526564"/>
                <a:ext cx="418383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5" name="组合 44">
              <a:extLst>
                <a:ext uri="{FF2B5EF4-FFF2-40B4-BE49-F238E27FC236}">
                  <a16:creationId id="{E41CB91D-8DFF-9DBB-655F-78E737916AA3}"/>
                </a:ext>
              </a:extLst>
            </p:cNvPr>
            <p:cNvGrpSpPr/>
            <p:nvPr/>
          </p:nvGrpSpPr>
          <p:grpSpPr>
            <a:xfrm>
              <a:off x="6250611" y="4018552"/>
              <a:ext cx="5268289" cy="565786"/>
              <a:chOff x="6250611" y="4018552"/>
              <a:chExt cx="5268289" cy="565786"/>
            </a:xfrm>
          </p:grpSpPr>
          <p:sp>
            <p:nvSpPr>
              <p:cNvPr id="31" name="Number8">
                <a:extLst>
                  <a:ext uri="{FF2B5EF4-FFF2-40B4-BE49-F238E27FC236}">
                    <a16:creationId id="{ED7C418B-68D5-B944-6B98-DB46D8789D6D}"/>
                  </a:ext>
                </a:extLst>
              </p:cNvPr>
              <p:cNvSpPr/>
              <p:nvPr/>
            </p:nvSpPr>
            <p:spPr>
              <a:xfrm>
                <a:off x="6250611" y="4018552"/>
                <a:ext cx="565786" cy="565786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8</a:t>
                </a:r>
              </a:p>
            </p:txBody>
          </p:sp>
          <p:sp>
            <p:nvSpPr>
              <p:cNvPr id="32" name="Bullet8">
                <a:extLst>
                  <a:ext uri="{FF2B5EF4-FFF2-40B4-BE49-F238E27FC236}">
                    <a16:creationId id="{A46FE4A5-9F32-0F70-8E75-5289B3A92ABF}"/>
                  </a:ext>
                </a:extLst>
              </p:cNvPr>
              <p:cNvSpPr/>
              <p:nvPr/>
            </p:nvSpPr>
            <p:spPr>
              <a:xfrm>
                <a:off x="7540516" y="4018552"/>
                <a:ext cx="3978384" cy="56578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solidFill>
                      <a:schemeClr val="tx1"/>
                    </a:solidFill>
                  </a:rPr>
                  <a:t>投资说明</a:t>
                </a:r>
                <a:endParaRPr lang="en-US" dirty="0"/>
              </a:p>
            </p:txBody>
          </p:sp>
          <p:cxnSp>
            <p:nvCxnSpPr>
              <p:cNvPr id="33" name="Shape8">
                <a:extLst>
                  <a:ext uri="{FF2B5EF4-FFF2-40B4-BE49-F238E27FC236}">
                    <a16:creationId id="{5D76248E-4779-F361-4791-3474BA653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9265" y="4301445"/>
                <a:ext cx="418383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id="{057FD790-697E-7EFA-6188-C6AF5672352E}"/>
                </a:ext>
              </a:extLst>
            </p:cNvPr>
            <p:cNvGrpSpPr/>
            <p:nvPr/>
          </p:nvGrpSpPr>
          <p:grpSpPr>
            <a:xfrm>
              <a:off x="6250611" y="4793433"/>
              <a:ext cx="5268289" cy="565786"/>
              <a:chOff x="6250611" y="4793433"/>
              <a:chExt cx="5268289" cy="565786"/>
            </a:xfrm>
          </p:grpSpPr>
          <p:sp>
            <p:nvSpPr>
              <p:cNvPr id="14" name="Number9">
                <a:extLst>
                  <a:ext uri="{FF2B5EF4-FFF2-40B4-BE49-F238E27FC236}">
                    <a16:creationId id="{B5E96D0A-345B-6234-490A-71C1A4049E48}"/>
                  </a:ext>
                </a:extLst>
              </p:cNvPr>
              <p:cNvSpPr/>
              <p:nvPr/>
            </p:nvSpPr>
            <p:spPr>
              <a:xfrm>
                <a:off x="6250611" y="4793433"/>
                <a:ext cx="565786" cy="565786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9</a:t>
                </a:r>
              </a:p>
            </p:txBody>
          </p:sp>
          <p:sp>
            <p:nvSpPr>
              <p:cNvPr id="15" name="Bullet9">
                <a:extLst>
                  <a:ext uri="{FF2B5EF4-FFF2-40B4-BE49-F238E27FC236}">
                    <a16:creationId id="{678F0580-E4DE-8232-8496-F79D0C6429AB}"/>
                  </a:ext>
                </a:extLst>
              </p:cNvPr>
              <p:cNvSpPr/>
              <p:nvPr/>
            </p:nvSpPr>
            <p:spPr>
              <a:xfrm>
                <a:off x="7540516" y="4793433"/>
                <a:ext cx="3978384" cy="56578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/>
                <a:r>
                  <a:rPr lang="zh-CN" altLang="en-US" b="1" dirty="0">
                    <a:solidFill>
                      <a:schemeClr val="tx1"/>
                    </a:solidFill>
                  </a:rPr>
                  <a:t>财务分析</a:t>
                </a:r>
                <a:endParaRPr lang="en-US" dirty="0"/>
              </a:p>
            </p:txBody>
          </p:sp>
          <p:cxnSp>
            <p:nvCxnSpPr>
              <p:cNvPr id="16" name="Shape9">
                <a:extLst>
                  <a:ext uri="{FF2B5EF4-FFF2-40B4-BE49-F238E27FC236}">
                    <a16:creationId id="{0DCE076B-4D47-1791-2CFA-B94BD80161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9265" y="5076326"/>
                <a:ext cx="418383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/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项目背景总述</a:t>
            </a:r>
            <a:endParaRPr lang="en-US" dirty="0"/>
          </a:p>
        </p:txBody>
      </p:sp>
      <p:sp>
        <p:nvSpPr>
          <p:cNvPr id="25" name="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癌症诊疗领域对智能化病灶勾画的需求日益迫切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a16="http://schemas.microsoft.com/office/drawing/2014/main" xmlns:a14="http://schemas.microsoft.com/office/drawing/2010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01c4a35a-9d69-4773-b84f-9e9b8155a79c.source.3.zh-Hans.pptx">
            <a:extLst>
              <a:ext uri="{FF2B5EF4-FFF2-40B4-BE49-F238E27FC236}">
                <a16:creationId id="{08837A64-C253-7496-B8F9-21062A3E930F}"/>
              </a:ext>
            </a:extLst>
          </p:cNvPr>
          <p:cNvGrpSpPr/>
          <p:nvPr/>
        </p:nvGrpSpPr>
        <p:grpSpPr>
          <a:xfrm>
            <a:off x="660400" y="1130300"/>
            <a:ext cx="10864848" cy="5727699"/>
            <a:chOff x="660400" y="1130300"/>
            <a:chExt cx="10864848" cy="5727699"/>
          </a:xfrm>
        </p:grpSpPr>
        <p:grpSp>
          <p:nvGrpSpPr>
            <p:cNvPr id="132" name="组合 131">
              <a:extLst>
                <a:ext uri="{FF2B5EF4-FFF2-40B4-BE49-F238E27FC236}">
                  <a16:creationId id="{802CC820-552B-F628-A0CA-57A7A79A0070}"/>
                </a:ext>
              </a:extLst>
            </p:cNvPr>
            <p:cNvGrpSpPr/>
            <p:nvPr/>
          </p:nvGrpSpPr>
          <p:grpSpPr>
            <a:xfrm>
              <a:off x="4788183" y="1130300"/>
              <a:ext cx="6737065" cy="1600200"/>
              <a:chOff x="6015293" y="1367933"/>
              <a:chExt cx="7790813" cy="1542005"/>
            </a:xfrm>
          </p:grpSpPr>
          <p:sp>
            <p:nvSpPr>
              <p:cNvPr id="158" name="Bullet1">
                <a:extLst>
                  <a:ext uri="{FF2B5EF4-FFF2-40B4-BE49-F238E27FC236}">
                    <a16:creationId id="{59DA114B-E3EA-9D70-79D2-E2EE5EC3B1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15293" y="1367933"/>
                <a:ext cx="7790813" cy="429961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创业背景</a:t>
                </a:r>
                <a:endParaRPr lang="en-US" dirty="0"/>
              </a:p>
            </p:txBody>
          </p:sp>
          <p:sp>
            <p:nvSpPr>
              <p:cNvPr id="159" name="Text1">
                <a:extLst>
                  <a:ext uri="{FF2B5EF4-FFF2-40B4-BE49-F238E27FC236}">
                    <a16:creationId id="{D09B3BA9-BF90-B545-68BC-C0C692208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293" y="1797892"/>
                <a:ext cx="7790813" cy="1112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 err="1">
                    <a:cs typeface="+mn-ea"/>
                    <a:sym typeface="+mn-lt"/>
                  </a:rPr>
                  <a:t>全球癌症发病率持续攀升，中国新增癌症患者占比达24.1%，死亡病例占全球26.5%。传统人工勾画存在三大核心痛点：效率低下、主观性强、技术门槛高。</a:t>
                </a:r>
                <a:endParaRPr lang="en-US" dirty="0"/>
              </a:p>
            </p:txBody>
          </p:sp>
        </p:grpSp>
        <p:grpSp>
          <p:nvGrpSpPr>
            <p:cNvPr id="201" name="Group 132">
              <a:extLst>
                <a:ext uri="{FF2B5EF4-FFF2-40B4-BE49-F238E27FC236}">
                  <a16:creationId id="{EF2CB210-1CDC-EF0B-F4BE-F2B5AAB0F2F6}"/>
                </a:ext>
              </a:extLst>
            </p:cNvPr>
            <p:cNvGrpSpPr/>
            <p:nvPr/>
          </p:nvGrpSpPr>
          <p:grpSpPr>
            <a:xfrm>
              <a:off x="4788183" y="2832100"/>
              <a:ext cx="6737065" cy="1600200"/>
              <a:chOff x="6015293" y="1367933"/>
              <a:chExt cx="7790813" cy="1542005"/>
            </a:xfrm>
          </p:grpSpPr>
          <p:sp>
            <p:nvSpPr>
              <p:cNvPr id="203" name="Bullet2">
                <a:extLst>
                  <a:ext uri="{FF2B5EF4-FFF2-40B4-BE49-F238E27FC236}">
                    <a16:creationId id="{4724BCDC-295B-DCA4-15C2-1511C9A0F6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15293" y="1367933"/>
                <a:ext cx="7790813" cy="429961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相关技术发展现状</a:t>
                </a:r>
                <a:endParaRPr lang="en-US" dirty="0"/>
              </a:p>
            </p:txBody>
          </p:sp>
          <p:sp>
            <p:nvSpPr>
              <p:cNvPr id="204" name="Text2">
                <a:extLst>
                  <a:ext uri="{FF2B5EF4-FFF2-40B4-BE49-F238E27FC236}">
                    <a16:creationId id="{146169DE-5A66-F96C-97CF-4D3486132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293" y="1797892"/>
                <a:ext cx="7790813" cy="1112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cs typeface="+mn-ea"/>
                    <a:sym typeface="+mn-lt"/>
                  </a:rPr>
                  <a:t>癌症病灶勾画技术经历了从手工测量到计算机辅助的演变，当前主流技术路径包括传统图像处理算法和深度学习模型，但存在“注意力分散”问题。</a:t>
                </a:r>
                <a:endParaRPr lang="en-US" dirty="0"/>
              </a:p>
            </p:txBody>
          </p:sp>
        </p:grpSp>
        <p:grpSp>
          <p:nvGrpSpPr>
            <p:cNvPr id="195" name="Group 133">
              <a:extLst>
                <a:ext uri="{FF2B5EF4-FFF2-40B4-BE49-F238E27FC236}">
                  <a16:creationId id="{2EFD68FC-78B5-BC86-ACD9-2D49691064BA}"/>
                </a:ext>
              </a:extLst>
            </p:cNvPr>
            <p:cNvGrpSpPr/>
            <p:nvPr/>
          </p:nvGrpSpPr>
          <p:grpSpPr>
            <a:xfrm>
              <a:off x="4788183" y="4533900"/>
              <a:ext cx="6737065" cy="1600200"/>
              <a:chOff x="6015293" y="1367933"/>
              <a:chExt cx="7790813" cy="1542005"/>
            </a:xfrm>
          </p:grpSpPr>
          <p:sp>
            <p:nvSpPr>
              <p:cNvPr id="197" name="Bullet3">
                <a:extLst>
                  <a:ext uri="{FF2B5EF4-FFF2-40B4-BE49-F238E27FC236}">
                    <a16:creationId id="{8FCEFB71-5368-6250-8957-6EF5AC46A7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15293" y="1367933"/>
                <a:ext cx="7790813" cy="429961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公司优势</a:t>
                </a:r>
                <a:endParaRPr lang="en-US" dirty="0"/>
              </a:p>
            </p:txBody>
          </p:sp>
          <p:sp>
            <p:nvSpPr>
              <p:cNvPr id="198" name="Text3">
                <a:extLst>
                  <a:ext uri="{FF2B5EF4-FFF2-40B4-BE49-F238E27FC236}">
                    <a16:creationId id="{AC02F736-2C8E-2250-6D02-8B877629D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293" y="1797892"/>
                <a:ext cx="7790813" cy="1112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 err="1">
                    <a:cs typeface="+mn-ea"/>
                    <a:sym typeface="+mn-lt"/>
                  </a:rPr>
                  <a:t>团队是一支由多学科背景成员组成的创新型团队，聚焦公共建筑应急管理领域的实际需求。</a:t>
                </a:r>
                <a:endParaRPr lang="en-US" dirty="0"/>
              </a:p>
            </p:txBody>
          </p:sp>
        </p:grpSp>
        <p:sp>
          <p:nvSpPr>
            <p:cNvPr id="4" name="Title">
              <a:extLst>
                <a:ext uri="{FF2B5EF4-FFF2-40B4-BE49-F238E27FC236}">
                  <a16:creationId id="{DC5B3F7C-9E46-6EB1-1BBB-2FC2B8F662E7}"/>
                </a:ext>
              </a:extLst>
            </p:cNvPr>
            <p:cNvSpPr txBox="1"/>
            <p:nvPr/>
          </p:nvSpPr>
          <p:spPr>
            <a:xfrm>
              <a:off x="660400" y="1130300"/>
              <a:ext cx="3826318" cy="8341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分析创业背景及市场需求</a:t>
              </a:r>
              <a:endParaRPr lang="en-US" dirty="0"/>
            </a:p>
          </p:txBody>
        </p:sp>
        <p:sp>
          <p:nvSpPr>
            <p:cNvPr id="6" name="PictureMisc1">
              <a:extLst>
                <a:ext uri="{FF2B5EF4-FFF2-40B4-BE49-F238E27FC236}">
                  <a16:creationId id="{80E29B24-438A-F3D9-AF5D-D82A44B8FA5B}"/>
                </a:ext>
              </a:extLst>
            </p:cNvPr>
            <p:cNvSpPr/>
            <p:nvPr/>
          </p:nvSpPr>
          <p:spPr>
            <a:xfrm>
              <a:off x="660400" y="2213810"/>
              <a:ext cx="3826318" cy="4644189"/>
            </a:xfrm>
            <a:prstGeom prst="rect">
              <a:avLst/>
            </a:prstGeom>
            <a:blipFill>
              <a:blip r:embed="rId4"/>
              <a:srcRect/>
              <a:stretch>
                <a:fillRect l="-58285" t="0" r="-58285" b="0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/>
            <a:r>
              <a:rPr lang="zh-CN" altLang="en-US" dirty="0"/>
              <a:t>创业机会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105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106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_WM" val="-102.1874_20.65756_Freeform 921"/>
</p:tagLst>
</file>

<file path=ppt/tags/tag107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_WM" val="-102.1874_20.65756_Freeform 921"/>
</p:tagLst>
</file>

<file path=ppt/tags/tag108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_WM" val="-102.1874_20.65756_Freeform 921"/>
</p:tagLst>
</file>

<file path=ppt/tags/tag109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_WM" val="-102.1874_20.65756_Freeform 921"/>
</p:tagLst>
</file>

<file path=ppt/tags/tag110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_WM" val="-102.1874_20.65756_Freeform 921"/>
</p:tagLst>
</file>

<file path=ppt/tags/tag11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_WM" val="-102.1874_20.65756_Freeform 921"/>
</p:tagLst>
</file>

<file path=ppt/tags/tag11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130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17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186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187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8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9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0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0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2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28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3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3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344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39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4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4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45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48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48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48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5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6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94874;#577048;#569071;#569076;#565210;#565206;#562967;"/>
  <p:tag name="DIAGRAMSTYLE" val="simple"/>
</p:tagLst>
</file>

<file path=ppt/tags/tag6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7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75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7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8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ags/tag95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AGRAMSTYLE" val="simple"/>
</p:tagLst>
</file>

<file path=ppt/theme/theme1.xml><?xml version="1.0" encoding="utf-8"?>
<a:theme xmlns:thm15="http://schemas.microsoft.com/office/thememl/2012/main"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90E68C"/>
      </a:accent1>
      <a:accent2>
        <a:srgbClr val="4DB085"/>
      </a:accent2>
      <a:accent3>
        <a:srgbClr val="E1D851"/>
      </a:accent3>
      <a:accent4>
        <a:srgbClr val="F7C760"/>
      </a:accent4>
      <a:accent5>
        <a:srgbClr val="86CC64"/>
      </a:accent5>
      <a:accent6>
        <a:srgbClr val="F28869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TotalTime>2003</ap:TotalTime>
  <ap:Template>iSlide Presentation Template</ap:Template>
  <ap:Manager>iSlide</ap:Manager>
  <ap:Company>iSlide</ap:Company>
  <ap:Words>1118</ap:Words>
  <ap:Application>Microsoft Office PowerPoint</ap:Application>
  <ap:PresentationFormat>宽屏</ap:PresentationFormat>
  <ap:Paragraphs>129</ap:Paragraphs>
  <ap:Slides>17</ap:Slides>
  <ap:Notes>7</ap:Notes>
  <ap:HiddenSlides>0</ap:HiddenSlides>
  <ap:MMClips>0</ap:MMClips>
  <ap:ScaleCrop>false</ap:ScaleCrop>
  <ap:HeadingPairs>
    <vt:vector baseType="variant" size="6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ap:HeadingPairs>
  <ap:TitlesOfParts>
    <vt:vector baseType="lpstr" size="20">
      <vt:lpstr>等线</vt:lpstr>
      <vt:lpstr>Arial</vt:lpstr>
      <vt:lpstr>Designed by iSlide</vt:lpstr>
      <vt:lpstr>创意广告设计提案 </vt:lpstr>
      <vt:lpstr>PowerPoint 演示文稿</vt:lpstr>
      <vt:lpstr>背景与目标</vt:lpstr>
      <vt:lpstr>项目背景与目标</vt:lpstr>
      <vt:lpstr>目标设定</vt:lpstr>
      <vt:lpstr>受众群体分析</vt:lpstr>
      <vt:lpstr>目标用户行为分析</vt:lpstr>
      <vt:lpstr>市场分析</vt:lpstr>
      <vt:lpstr>行业概况</vt:lpstr>
      <vt:lpstr>竞争对手分析</vt:lpstr>
      <vt:lpstr>SWOT分析</vt:lpstr>
      <vt:lpstr>创意策略</vt:lpstr>
      <vt:lpstr>数字广告设计创新</vt:lpstr>
      <vt:lpstr>差异化优势</vt:lpstr>
      <vt:lpstr>视觉风格概述</vt:lpstr>
      <vt:lpstr>广告展示</vt:lpstr>
      <vt:lpstr>Thank you</vt:lpstr>
    </vt:vector>
  </ap:TitlesOfParts>
  <ap:LinksUpToDate>false</ap:LinksUpToDate>
  <ap:SharedDoc>false</ap:SharedDoc>
  <ap:HyperlinksChanged>false</ap:HyperlinksChanged>
  <ap:AppVersion>16.0000</ap:AppVersion>
</ap:Properties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:creator>iSlide</dc:creator>
  <lastModifiedBy>iSlide</lastModifiedBy>
  <revision>1</revision>
  <dcterms:created xsi:type="dcterms:W3CDTF">2024-10-21T00:00:00.0000000Z</dcterms:created>
  <dcterms:modified xsi:type="dcterms:W3CDTF">2024-10-21T00:00:00.0000000Z</dcterms:modified>
  <lastPrinted>2024-10-21T00:00:00.0000000Z</lastPrinted>
</coreProperties>
</file>

<file path=docProps/custom.xml><?xml version="1.0" encoding="utf-8"?>
<op:Properties xmlns:op="http://schemas.openxmlformats.org/officeDocument/2006/custom-properties">
  <op:property fmtid="{D5CDD505-2E9C-101B-9397-08002B2CF9AE}" pid="2" name="ISLIDE.THEME">
    <vt:lpwstr xmlns:vt="http://schemas.openxmlformats.org/officeDocument/2006/docPropsVTypes">8dbf075a-829a-4676-ba5a-76738a5f85a2</vt:lpwstr>
  </op:property>
</op:Properties>
</file>